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78"/>
  </p:notesMasterIdLst>
  <p:sldIdLst>
    <p:sldId id="256" r:id="rId6"/>
    <p:sldId id="347" r:id="rId7"/>
    <p:sldId id="258" r:id="rId8"/>
    <p:sldId id="346" r:id="rId9"/>
    <p:sldId id="259" r:id="rId10"/>
    <p:sldId id="348" r:id="rId11"/>
    <p:sldId id="260" r:id="rId12"/>
    <p:sldId id="261" r:id="rId13"/>
    <p:sldId id="357" r:id="rId14"/>
    <p:sldId id="286" r:id="rId15"/>
    <p:sldId id="287" r:id="rId16"/>
    <p:sldId id="291" r:id="rId17"/>
    <p:sldId id="289" r:id="rId18"/>
    <p:sldId id="290" r:id="rId19"/>
    <p:sldId id="288" r:id="rId20"/>
    <p:sldId id="292" r:id="rId21"/>
    <p:sldId id="285" r:id="rId22"/>
    <p:sldId id="293" r:id="rId23"/>
    <p:sldId id="314" r:id="rId24"/>
    <p:sldId id="306" r:id="rId25"/>
    <p:sldId id="316" r:id="rId26"/>
    <p:sldId id="315" r:id="rId27"/>
    <p:sldId id="317" r:id="rId28"/>
    <p:sldId id="318" r:id="rId29"/>
    <p:sldId id="349" r:id="rId30"/>
    <p:sldId id="319" r:id="rId31"/>
    <p:sldId id="320" r:id="rId32"/>
    <p:sldId id="321" r:id="rId33"/>
    <p:sldId id="322" r:id="rId34"/>
    <p:sldId id="323" r:id="rId35"/>
    <p:sldId id="324" r:id="rId36"/>
    <p:sldId id="262" r:id="rId37"/>
    <p:sldId id="263" r:id="rId38"/>
    <p:sldId id="325" r:id="rId39"/>
    <p:sldId id="350" r:id="rId40"/>
    <p:sldId id="328" r:id="rId41"/>
    <p:sldId id="329" r:id="rId42"/>
    <p:sldId id="330" r:id="rId43"/>
    <p:sldId id="331" r:id="rId44"/>
    <p:sldId id="332" r:id="rId45"/>
    <p:sldId id="265" r:id="rId46"/>
    <p:sldId id="266" r:id="rId47"/>
    <p:sldId id="333" r:id="rId48"/>
    <p:sldId id="334" r:id="rId49"/>
    <p:sldId id="264" r:id="rId50"/>
    <p:sldId id="326" r:id="rId51"/>
    <p:sldId id="351" r:id="rId52"/>
    <p:sldId id="274" r:id="rId53"/>
    <p:sldId id="281" r:id="rId54"/>
    <p:sldId id="284" r:id="rId55"/>
    <p:sldId id="283" r:id="rId56"/>
    <p:sldId id="282" r:id="rId57"/>
    <p:sldId id="277" r:id="rId58"/>
    <p:sldId id="327" r:id="rId59"/>
    <p:sldId id="352" r:id="rId60"/>
    <p:sldId id="335" r:id="rId61"/>
    <p:sldId id="336" r:id="rId62"/>
    <p:sldId id="337" r:id="rId63"/>
    <p:sldId id="338" r:id="rId64"/>
    <p:sldId id="339" r:id="rId65"/>
    <p:sldId id="340" r:id="rId66"/>
    <p:sldId id="341" r:id="rId67"/>
    <p:sldId id="353" r:id="rId68"/>
    <p:sldId id="342" r:id="rId69"/>
    <p:sldId id="354" r:id="rId70"/>
    <p:sldId id="343" r:id="rId71"/>
    <p:sldId id="355" r:id="rId72"/>
    <p:sldId id="344" r:id="rId73"/>
    <p:sldId id="267" r:id="rId74"/>
    <p:sldId id="345" r:id="rId75"/>
    <p:sldId id="356" r:id="rId76"/>
    <p:sldId id="268"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0E"/>
    <a:srgbClr val="F6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47"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16636-924D-46E8-B56A-FCB7DAA81C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63FE17-9765-4D49-807A-F415933A4FC3}">
      <dgm:prSet/>
      <dgm:spPr/>
      <dgm:t>
        <a:bodyPr/>
        <a:lstStyle/>
        <a:p>
          <a:r>
            <a:rPr lang="en-US"/>
            <a:t>‘Reasonable and Consistent’</a:t>
          </a:r>
        </a:p>
      </dgm:t>
    </dgm:pt>
    <dgm:pt modelId="{3B6DBE06-D40D-43C4-9FF6-5256385232AB}" type="parTrans" cxnId="{93245D3D-D263-4019-A0C3-ABE8B7400F30}">
      <dgm:prSet/>
      <dgm:spPr/>
      <dgm:t>
        <a:bodyPr/>
        <a:lstStyle/>
        <a:p>
          <a:endParaRPr lang="en-US"/>
        </a:p>
      </dgm:t>
    </dgm:pt>
    <dgm:pt modelId="{17CA6139-8839-4979-A829-74D52E00962A}" type="sibTrans" cxnId="{93245D3D-D263-4019-A0C3-ABE8B7400F30}">
      <dgm:prSet/>
      <dgm:spPr/>
      <dgm:t>
        <a:bodyPr/>
        <a:lstStyle/>
        <a:p>
          <a:endParaRPr lang="en-US"/>
        </a:p>
      </dgm:t>
    </dgm:pt>
    <dgm:pt modelId="{FAA7FF6D-CAB8-454E-8AB2-3D949564539B}">
      <dgm:prSet/>
      <dgm:spPr/>
      <dgm:t>
        <a:bodyPr/>
        <a:lstStyle/>
        <a:p>
          <a:r>
            <a:rPr lang="en-US"/>
            <a:t>Methods:</a:t>
          </a:r>
        </a:p>
      </dgm:t>
    </dgm:pt>
    <dgm:pt modelId="{DCCF9BBC-B261-445A-B847-2756935AC2EE}" type="parTrans" cxnId="{F0D80A5B-1DA1-4B21-AE03-9DCD23FF100E}">
      <dgm:prSet/>
      <dgm:spPr/>
      <dgm:t>
        <a:bodyPr/>
        <a:lstStyle/>
        <a:p>
          <a:endParaRPr lang="en-US"/>
        </a:p>
      </dgm:t>
    </dgm:pt>
    <dgm:pt modelId="{B2FA1D4D-08CE-410D-81AD-283D9D9D6042}" type="sibTrans" cxnId="{F0D80A5B-1DA1-4B21-AE03-9DCD23FF100E}">
      <dgm:prSet/>
      <dgm:spPr/>
      <dgm:t>
        <a:bodyPr/>
        <a:lstStyle/>
        <a:p>
          <a:endParaRPr lang="en-US"/>
        </a:p>
      </dgm:t>
    </dgm:pt>
    <dgm:pt modelId="{7422A066-2AD5-433D-B492-0C94639C9256}">
      <dgm:prSet/>
      <dgm:spPr/>
      <dgm:t>
        <a:bodyPr/>
        <a:lstStyle/>
        <a:p>
          <a:r>
            <a:rPr lang="en-US" dirty="0"/>
            <a:t>Direct Cost</a:t>
          </a:r>
        </a:p>
      </dgm:t>
    </dgm:pt>
    <dgm:pt modelId="{7D5B7F98-8DA2-4647-8DC1-6C0F56CC99B8}" type="parTrans" cxnId="{48F2D7DD-C980-4002-899D-04522F4213EE}">
      <dgm:prSet/>
      <dgm:spPr/>
      <dgm:t>
        <a:bodyPr/>
        <a:lstStyle/>
        <a:p>
          <a:endParaRPr lang="en-US"/>
        </a:p>
      </dgm:t>
    </dgm:pt>
    <dgm:pt modelId="{267A411B-68B2-4E45-A511-A08085B2E507}" type="sibTrans" cxnId="{48F2D7DD-C980-4002-899D-04522F4213EE}">
      <dgm:prSet/>
      <dgm:spPr/>
      <dgm:t>
        <a:bodyPr/>
        <a:lstStyle/>
        <a:p>
          <a:endParaRPr lang="en-US"/>
        </a:p>
      </dgm:t>
    </dgm:pt>
    <dgm:pt modelId="{74D57C87-18D0-4213-8FC0-B20D65B539BB}">
      <dgm:prSet/>
      <dgm:spPr/>
      <dgm:t>
        <a:bodyPr/>
        <a:lstStyle/>
        <a:p>
          <a:r>
            <a:rPr lang="en-US" dirty="0"/>
            <a:t>Square Feet</a:t>
          </a:r>
        </a:p>
      </dgm:t>
    </dgm:pt>
    <dgm:pt modelId="{278373CD-4BF8-428F-AA55-0245C67ECAAA}" type="parTrans" cxnId="{1FEFE18F-44EC-4159-8143-7F63C333D2EC}">
      <dgm:prSet/>
      <dgm:spPr/>
      <dgm:t>
        <a:bodyPr/>
        <a:lstStyle/>
        <a:p>
          <a:endParaRPr lang="en-US"/>
        </a:p>
      </dgm:t>
    </dgm:pt>
    <dgm:pt modelId="{2796A51A-CA52-40EF-863F-8914252D6D3E}" type="sibTrans" cxnId="{1FEFE18F-44EC-4159-8143-7F63C333D2EC}">
      <dgm:prSet/>
      <dgm:spPr/>
      <dgm:t>
        <a:bodyPr/>
        <a:lstStyle/>
        <a:p>
          <a:endParaRPr lang="en-US"/>
        </a:p>
      </dgm:t>
    </dgm:pt>
    <dgm:pt modelId="{7C00C285-C996-41B6-A07A-8DED69CFD09E}">
      <dgm:prSet/>
      <dgm:spPr/>
      <dgm:t>
        <a:bodyPr/>
        <a:lstStyle/>
        <a:p>
          <a:r>
            <a:rPr lang="en-US" dirty="0"/>
            <a:t>Employee Time Studies</a:t>
          </a:r>
        </a:p>
      </dgm:t>
    </dgm:pt>
    <dgm:pt modelId="{A3E79E17-3B22-43FD-A9B7-34708156ED6C}" type="parTrans" cxnId="{5B01A602-EB07-4B82-A83B-2EB0927A623C}">
      <dgm:prSet/>
      <dgm:spPr/>
      <dgm:t>
        <a:bodyPr/>
        <a:lstStyle/>
        <a:p>
          <a:endParaRPr lang="en-US"/>
        </a:p>
      </dgm:t>
    </dgm:pt>
    <dgm:pt modelId="{CA3BAA69-245F-4F0F-9B1D-27E9B00282DB}" type="sibTrans" cxnId="{5B01A602-EB07-4B82-A83B-2EB0927A623C}">
      <dgm:prSet/>
      <dgm:spPr/>
      <dgm:t>
        <a:bodyPr/>
        <a:lstStyle/>
        <a:p>
          <a:endParaRPr lang="en-US"/>
        </a:p>
      </dgm:t>
    </dgm:pt>
    <dgm:pt modelId="{01BF54F6-4F3F-4364-B43E-C374A43593A2}" type="pres">
      <dgm:prSet presAssocID="{85516636-924D-46E8-B56A-FCB7DAA81CBB}" presName="linear" presStyleCnt="0">
        <dgm:presLayoutVars>
          <dgm:dir/>
          <dgm:animLvl val="lvl"/>
          <dgm:resizeHandles val="exact"/>
        </dgm:presLayoutVars>
      </dgm:prSet>
      <dgm:spPr/>
    </dgm:pt>
    <dgm:pt modelId="{399DAA49-A83E-4537-B4BF-3BDFD2AC6016}" type="pres">
      <dgm:prSet presAssocID="{6B63FE17-9765-4D49-807A-F415933A4FC3}" presName="parentLin" presStyleCnt="0"/>
      <dgm:spPr/>
    </dgm:pt>
    <dgm:pt modelId="{1EE5D8A8-675E-456A-9482-45F3BF96DBB7}" type="pres">
      <dgm:prSet presAssocID="{6B63FE17-9765-4D49-807A-F415933A4FC3}" presName="parentLeftMargin" presStyleLbl="node1" presStyleIdx="0" presStyleCnt="2"/>
      <dgm:spPr/>
    </dgm:pt>
    <dgm:pt modelId="{26423F95-2C2F-46CF-A18E-8E2870C29391}" type="pres">
      <dgm:prSet presAssocID="{6B63FE17-9765-4D49-807A-F415933A4FC3}" presName="parentText" presStyleLbl="node1" presStyleIdx="0" presStyleCnt="2">
        <dgm:presLayoutVars>
          <dgm:chMax val="0"/>
          <dgm:bulletEnabled val="1"/>
        </dgm:presLayoutVars>
      </dgm:prSet>
      <dgm:spPr/>
    </dgm:pt>
    <dgm:pt modelId="{17BD1F0B-F47A-4F0F-BCC9-A354EF59EEC5}" type="pres">
      <dgm:prSet presAssocID="{6B63FE17-9765-4D49-807A-F415933A4FC3}" presName="negativeSpace" presStyleCnt="0"/>
      <dgm:spPr/>
    </dgm:pt>
    <dgm:pt modelId="{85BA3984-B929-49DF-BF69-DCC8A727FDB9}" type="pres">
      <dgm:prSet presAssocID="{6B63FE17-9765-4D49-807A-F415933A4FC3}" presName="childText" presStyleLbl="conFgAcc1" presStyleIdx="0" presStyleCnt="2">
        <dgm:presLayoutVars>
          <dgm:bulletEnabled val="1"/>
        </dgm:presLayoutVars>
      </dgm:prSet>
      <dgm:spPr/>
    </dgm:pt>
    <dgm:pt modelId="{4637C827-2E51-442D-93A0-4419D574A5B0}" type="pres">
      <dgm:prSet presAssocID="{17CA6139-8839-4979-A829-74D52E00962A}" presName="spaceBetweenRectangles" presStyleCnt="0"/>
      <dgm:spPr/>
    </dgm:pt>
    <dgm:pt modelId="{986904DA-91BB-4258-AA4A-AC801C4B4B93}" type="pres">
      <dgm:prSet presAssocID="{FAA7FF6D-CAB8-454E-8AB2-3D949564539B}" presName="parentLin" presStyleCnt="0"/>
      <dgm:spPr/>
    </dgm:pt>
    <dgm:pt modelId="{71B1B438-BF42-4961-9F1F-538913905893}" type="pres">
      <dgm:prSet presAssocID="{FAA7FF6D-CAB8-454E-8AB2-3D949564539B}" presName="parentLeftMargin" presStyleLbl="node1" presStyleIdx="0" presStyleCnt="2"/>
      <dgm:spPr/>
    </dgm:pt>
    <dgm:pt modelId="{815C77CE-DC1D-47DB-909A-744EFD1C9E29}" type="pres">
      <dgm:prSet presAssocID="{FAA7FF6D-CAB8-454E-8AB2-3D949564539B}" presName="parentText" presStyleLbl="node1" presStyleIdx="1" presStyleCnt="2" custLinFactNeighborY="-6094">
        <dgm:presLayoutVars>
          <dgm:chMax val="0"/>
          <dgm:bulletEnabled val="1"/>
        </dgm:presLayoutVars>
      </dgm:prSet>
      <dgm:spPr/>
    </dgm:pt>
    <dgm:pt modelId="{57C9922F-C0C2-4A4E-AA21-EB8CF6A06C7C}" type="pres">
      <dgm:prSet presAssocID="{FAA7FF6D-CAB8-454E-8AB2-3D949564539B}" presName="negativeSpace" presStyleCnt="0"/>
      <dgm:spPr/>
    </dgm:pt>
    <dgm:pt modelId="{9F2FF9EA-AD8F-47E1-8EAE-22B7345A0EE9}" type="pres">
      <dgm:prSet presAssocID="{FAA7FF6D-CAB8-454E-8AB2-3D949564539B}" presName="childText" presStyleLbl="conFgAcc1" presStyleIdx="1" presStyleCnt="2">
        <dgm:presLayoutVars>
          <dgm:bulletEnabled val="1"/>
        </dgm:presLayoutVars>
      </dgm:prSet>
      <dgm:spPr/>
    </dgm:pt>
  </dgm:ptLst>
  <dgm:cxnLst>
    <dgm:cxn modelId="{5B01A602-EB07-4B82-A83B-2EB0927A623C}" srcId="{FAA7FF6D-CAB8-454E-8AB2-3D949564539B}" destId="{7C00C285-C996-41B6-A07A-8DED69CFD09E}" srcOrd="1" destOrd="0" parTransId="{A3E79E17-3B22-43FD-A9B7-34708156ED6C}" sibTransId="{CA3BAA69-245F-4F0F-9B1D-27E9B00282DB}"/>
    <dgm:cxn modelId="{EFFDDA0D-7ABB-4678-8871-F7434714A7D2}" type="presOf" srcId="{6B63FE17-9765-4D49-807A-F415933A4FC3}" destId="{1EE5D8A8-675E-456A-9482-45F3BF96DBB7}" srcOrd="0" destOrd="0" presId="urn:microsoft.com/office/officeart/2005/8/layout/list1"/>
    <dgm:cxn modelId="{1750DD19-56D0-4CE1-9163-779B6E01E4E7}" type="presOf" srcId="{6B63FE17-9765-4D49-807A-F415933A4FC3}" destId="{26423F95-2C2F-46CF-A18E-8E2870C29391}" srcOrd="1" destOrd="0" presId="urn:microsoft.com/office/officeart/2005/8/layout/list1"/>
    <dgm:cxn modelId="{93245D3D-D263-4019-A0C3-ABE8B7400F30}" srcId="{85516636-924D-46E8-B56A-FCB7DAA81CBB}" destId="{6B63FE17-9765-4D49-807A-F415933A4FC3}" srcOrd="0" destOrd="0" parTransId="{3B6DBE06-D40D-43C4-9FF6-5256385232AB}" sibTransId="{17CA6139-8839-4979-A829-74D52E00962A}"/>
    <dgm:cxn modelId="{F0D80A5B-1DA1-4B21-AE03-9DCD23FF100E}" srcId="{85516636-924D-46E8-B56A-FCB7DAA81CBB}" destId="{FAA7FF6D-CAB8-454E-8AB2-3D949564539B}" srcOrd="1" destOrd="0" parTransId="{DCCF9BBC-B261-445A-B847-2756935AC2EE}" sibTransId="{B2FA1D4D-08CE-410D-81AD-283D9D9D6042}"/>
    <dgm:cxn modelId="{708D795E-A970-41F5-8230-3FEAAA55448F}" type="presOf" srcId="{85516636-924D-46E8-B56A-FCB7DAA81CBB}" destId="{01BF54F6-4F3F-4364-B43E-C374A43593A2}" srcOrd="0" destOrd="0" presId="urn:microsoft.com/office/officeart/2005/8/layout/list1"/>
    <dgm:cxn modelId="{1FEFE18F-44EC-4159-8143-7F63C333D2EC}" srcId="{FAA7FF6D-CAB8-454E-8AB2-3D949564539B}" destId="{74D57C87-18D0-4213-8FC0-B20D65B539BB}" srcOrd="2" destOrd="0" parTransId="{278373CD-4BF8-428F-AA55-0245C67ECAAA}" sibTransId="{2796A51A-CA52-40EF-863F-8914252D6D3E}"/>
    <dgm:cxn modelId="{C0768892-F875-45C0-B28B-5245D0F62B26}" type="presOf" srcId="{7C00C285-C996-41B6-A07A-8DED69CFD09E}" destId="{9F2FF9EA-AD8F-47E1-8EAE-22B7345A0EE9}" srcOrd="0" destOrd="1" presId="urn:microsoft.com/office/officeart/2005/8/layout/list1"/>
    <dgm:cxn modelId="{FEC34F9A-C5CB-4F55-B9EB-C94FDC28C011}" type="presOf" srcId="{7422A066-2AD5-433D-B492-0C94639C9256}" destId="{9F2FF9EA-AD8F-47E1-8EAE-22B7345A0EE9}" srcOrd="0" destOrd="0" presId="urn:microsoft.com/office/officeart/2005/8/layout/list1"/>
    <dgm:cxn modelId="{DFBB85CE-D494-4C8B-8E2F-05895C4E8CA9}" type="presOf" srcId="{FAA7FF6D-CAB8-454E-8AB2-3D949564539B}" destId="{71B1B438-BF42-4961-9F1F-538913905893}" srcOrd="0" destOrd="0" presId="urn:microsoft.com/office/officeart/2005/8/layout/list1"/>
    <dgm:cxn modelId="{8A7C3FD3-80F5-454F-889A-102E1B02ED2E}" type="presOf" srcId="{FAA7FF6D-CAB8-454E-8AB2-3D949564539B}" destId="{815C77CE-DC1D-47DB-909A-744EFD1C9E29}" srcOrd="1" destOrd="0" presId="urn:microsoft.com/office/officeart/2005/8/layout/list1"/>
    <dgm:cxn modelId="{48F2D7DD-C980-4002-899D-04522F4213EE}" srcId="{FAA7FF6D-CAB8-454E-8AB2-3D949564539B}" destId="{7422A066-2AD5-433D-B492-0C94639C9256}" srcOrd="0" destOrd="0" parTransId="{7D5B7F98-8DA2-4647-8DC1-6C0F56CC99B8}" sibTransId="{267A411B-68B2-4E45-A511-A08085B2E507}"/>
    <dgm:cxn modelId="{D11862E3-64BE-40F8-AC59-25FF7E6D3468}" type="presOf" srcId="{74D57C87-18D0-4213-8FC0-B20D65B539BB}" destId="{9F2FF9EA-AD8F-47E1-8EAE-22B7345A0EE9}" srcOrd="0" destOrd="2" presId="urn:microsoft.com/office/officeart/2005/8/layout/list1"/>
    <dgm:cxn modelId="{4BBCE2E7-8B8E-4CED-B00E-734979443003}" type="presParOf" srcId="{01BF54F6-4F3F-4364-B43E-C374A43593A2}" destId="{399DAA49-A83E-4537-B4BF-3BDFD2AC6016}" srcOrd="0" destOrd="0" presId="urn:microsoft.com/office/officeart/2005/8/layout/list1"/>
    <dgm:cxn modelId="{032F6FD0-8A05-46B9-8478-25759CBEBD44}" type="presParOf" srcId="{399DAA49-A83E-4537-B4BF-3BDFD2AC6016}" destId="{1EE5D8A8-675E-456A-9482-45F3BF96DBB7}" srcOrd="0" destOrd="0" presId="urn:microsoft.com/office/officeart/2005/8/layout/list1"/>
    <dgm:cxn modelId="{262AEFB4-3F7F-4A63-8614-24B03073D55E}" type="presParOf" srcId="{399DAA49-A83E-4537-B4BF-3BDFD2AC6016}" destId="{26423F95-2C2F-46CF-A18E-8E2870C29391}" srcOrd="1" destOrd="0" presId="urn:microsoft.com/office/officeart/2005/8/layout/list1"/>
    <dgm:cxn modelId="{F6BB8123-F7A9-4689-B945-DACEB9591A60}" type="presParOf" srcId="{01BF54F6-4F3F-4364-B43E-C374A43593A2}" destId="{17BD1F0B-F47A-4F0F-BCC9-A354EF59EEC5}" srcOrd="1" destOrd="0" presId="urn:microsoft.com/office/officeart/2005/8/layout/list1"/>
    <dgm:cxn modelId="{CC801910-2EED-46B2-9807-A962EC198866}" type="presParOf" srcId="{01BF54F6-4F3F-4364-B43E-C374A43593A2}" destId="{85BA3984-B929-49DF-BF69-DCC8A727FDB9}" srcOrd="2" destOrd="0" presId="urn:microsoft.com/office/officeart/2005/8/layout/list1"/>
    <dgm:cxn modelId="{664CE090-7AB4-4DB4-9D64-548D57ABDF7C}" type="presParOf" srcId="{01BF54F6-4F3F-4364-B43E-C374A43593A2}" destId="{4637C827-2E51-442D-93A0-4419D574A5B0}" srcOrd="3" destOrd="0" presId="urn:microsoft.com/office/officeart/2005/8/layout/list1"/>
    <dgm:cxn modelId="{D8DBF733-740C-4BC8-AF80-994B5401CB17}" type="presParOf" srcId="{01BF54F6-4F3F-4364-B43E-C374A43593A2}" destId="{986904DA-91BB-4258-AA4A-AC801C4B4B93}" srcOrd="4" destOrd="0" presId="urn:microsoft.com/office/officeart/2005/8/layout/list1"/>
    <dgm:cxn modelId="{E50251F5-ABA4-4A1D-97C7-1718C44F7DEA}" type="presParOf" srcId="{986904DA-91BB-4258-AA4A-AC801C4B4B93}" destId="{71B1B438-BF42-4961-9F1F-538913905893}" srcOrd="0" destOrd="0" presId="urn:microsoft.com/office/officeart/2005/8/layout/list1"/>
    <dgm:cxn modelId="{5A7A100D-5D21-4953-844E-8A258D8700FE}" type="presParOf" srcId="{986904DA-91BB-4258-AA4A-AC801C4B4B93}" destId="{815C77CE-DC1D-47DB-909A-744EFD1C9E29}" srcOrd="1" destOrd="0" presId="urn:microsoft.com/office/officeart/2005/8/layout/list1"/>
    <dgm:cxn modelId="{6D33E4F7-596E-4071-B10B-F58F477F30EE}" type="presParOf" srcId="{01BF54F6-4F3F-4364-B43E-C374A43593A2}" destId="{57C9922F-C0C2-4A4E-AA21-EB8CF6A06C7C}" srcOrd="5" destOrd="0" presId="urn:microsoft.com/office/officeart/2005/8/layout/list1"/>
    <dgm:cxn modelId="{8350E674-3C29-4534-A4A9-92DDDBAFDB09}" type="presParOf" srcId="{01BF54F6-4F3F-4364-B43E-C374A43593A2}" destId="{9F2FF9EA-AD8F-47E1-8EAE-22B7345A0E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A3984-B929-49DF-BF69-DCC8A727FDB9}">
      <dsp:nvSpPr>
        <dsp:cNvPr id="0" name=""/>
        <dsp:cNvSpPr/>
      </dsp:nvSpPr>
      <dsp:spPr>
        <a:xfrm>
          <a:off x="0" y="476469"/>
          <a:ext cx="105156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423F95-2C2F-46CF-A18E-8E2870C29391}">
      <dsp:nvSpPr>
        <dsp:cNvPr id="0" name=""/>
        <dsp:cNvSpPr/>
      </dsp:nvSpPr>
      <dsp:spPr>
        <a:xfrm>
          <a:off x="525780" y="4149"/>
          <a:ext cx="736092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a:t>‘Reasonable and Consistent’</a:t>
          </a:r>
        </a:p>
      </dsp:txBody>
      <dsp:txXfrm>
        <a:off x="571894" y="50263"/>
        <a:ext cx="7268692" cy="852412"/>
      </dsp:txXfrm>
    </dsp:sp>
    <dsp:sp modelId="{9F2FF9EA-AD8F-47E1-8EAE-22B7345A0EE9}">
      <dsp:nvSpPr>
        <dsp:cNvPr id="0" name=""/>
        <dsp:cNvSpPr/>
      </dsp:nvSpPr>
      <dsp:spPr>
        <a:xfrm>
          <a:off x="0" y="1927989"/>
          <a:ext cx="10515600" cy="241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66496" rIns="816127"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Direct Cost</a:t>
          </a:r>
        </a:p>
        <a:p>
          <a:pPr marL="285750" lvl="1" indent="-285750" algn="l" defTabSz="1422400">
            <a:lnSpc>
              <a:spcPct val="90000"/>
            </a:lnSpc>
            <a:spcBef>
              <a:spcPct val="0"/>
            </a:spcBef>
            <a:spcAft>
              <a:spcPct val="15000"/>
            </a:spcAft>
            <a:buChar char="•"/>
          </a:pPr>
          <a:r>
            <a:rPr lang="en-US" sz="3200" kern="1200" dirty="0"/>
            <a:t>Employee Time Studies</a:t>
          </a:r>
        </a:p>
        <a:p>
          <a:pPr marL="285750" lvl="1" indent="-285750" algn="l" defTabSz="1422400">
            <a:lnSpc>
              <a:spcPct val="90000"/>
            </a:lnSpc>
            <a:spcBef>
              <a:spcPct val="0"/>
            </a:spcBef>
            <a:spcAft>
              <a:spcPct val="15000"/>
            </a:spcAft>
            <a:buChar char="•"/>
          </a:pPr>
          <a:r>
            <a:rPr lang="en-US" sz="3200" kern="1200" dirty="0"/>
            <a:t>Square Feet</a:t>
          </a:r>
        </a:p>
      </dsp:txBody>
      <dsp:txXfrm>
        <a:off x="0" y="1927989"/>
        <a:ext cx="10515600" cy="2419200"/>
      </dsp:txXfrm>
    </dsp:sp>
    <dsp:sp modelId="{815C77CE-DC1D-47DB-909A-744EFD1C9E29}">
      <dsp:nvSpPr>
        <dsp:cNvPr id="0" name=""/>
        <dsp:cNvSpPr/>
      </dsp:nvSpPr>
      <dsp:spPr>
        <a:xfrm>
          <a:off x="525780" y="1398102"/>
          <a:ext cx="736092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a:t>Methods:</a:t>
          </a:r>
        </a:p>
      </dsp:txBody>
      <dsp:txXfrm>
        <a:off x="571894" y="1444216"/>
        <a:ext cx="726869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958585-0EEA-487D-A026-82FFD406254A}" type="datetimeFigureOut">
              <a:rPr lang="en-US" smtClean="0"/>
              <a:t>1/23/2023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505677-EC15-4F4E-9B33-BAD10A590BCE}" type="slidenum">
              <a:rPr lang="en-US" smtClean="0"/>
              <a:t>‹#›</a:t>
            </a:fld>
            <a:endParaRPr lang="en-US"/>
          </a:p>
        </p:txBody>
      </p:sp>
    </p:spTree>
    <p:extLst>
      <p:ext uri="{BB962C8B-B14F-4D97-AF65-F5344CB8AC3E}">
        <p14:creationId xmlns:p14="http://schemas.microsoft.com/office/powerpoint/2010/main" val="349933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4</a:t>
            </a:fld>
            <a:endParaRPr lang="en-US"/>
          </a:p>
        </p:txBody>
      </p:sp>
    </p:spTree>
    <p:extLst>
      <p:ext uri="{BB962C8B-B14F-4D97-AF65-F5344CB8AC3E}">
        <p14:creationId xmlns:p14="http://schemas.microsoft.com/office/powerpoint/2010/main" val="91645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505677-EC15-4F4E-9B33-BAD10A590BCE}" type="slidenum">
              <a:rPr lang="en-US" smtClean="0"/>
              <a:t>15</a:t>
            </a:fld>
            <a:endParaRPr lang="en-US"/>
          </a:p>
        </p:txBody>
      </p:sp>
    </p:spTree>
    <p:extLst>
      <p:ext uri="{BB962C8B-B14F-4D97-AF65-F5344CB8AC3E}">
        <p14:creationId xmlns:p14="http://schemas.microsoft.com/office/powerpoint/2010/main" val="244880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buFont typeface="Arial" panose="020B0604020202020204" pitchFamily="34" charset="0"/>
              <a:buChar char="•"/>
            </a:pPr>
            <a:r>
              <a:rPr lang="en-US" sz="1200" dirty="0"/>
              <a:t>A measurable barrier: This might be performance-related. One example would be a grant to assist a food shelter where they are required to provide 1,000 meals per month. Another example would be a requirement that a matching amount of contributions would need to be obtained by an organization.</a:t>
            </a:r>
          </a:p>
          <a:p>
            <a:pPr lvl="1" fontAlgn="base">
              <a:buFont typeface="Arial" panose="020B0604020202020204" pitchFamily="34" charset="0"/>
              <a:buChar char="•"/>
            </a:pPr>
            <a:r>
              <a:rPr lang="en-US" sz="1200" dirty="0"/>
              <a:t>Limited discretion in the conduct of an activity: The agreement might place a limit to the discretion in how the activity may be conducted. An example would be a grant that can only be spent on costs incurred to prevent and respond to the coronavirus pandemic.</a:t>
            </a:r>
          </a:p>
          <a:p>
            <a:pPr lvl="1" fontAlgn="base">
              <a:buFont typeface="Arial" panose="020B0604020202020204" pitchFamily="34" charset="0"/>
              <a:buChar char="•"/>
            </a:pPr>
            <a:r>
              <a:rPr lang="en-US" sz="1200" dirty="0"/>
              <a:t>Requirements related to the purpose of the agreement: Examples might be an agreement that requires a homeless shelter to construct a building addition with a specific amount of sleeping capacity.</a:t>
            </a:r>
          </a:p>
          <a:p>
            <a:pPr lvl="1" fontAlgn="base">
              <a:buFont typeface="Arial" panose="020B0604020202020204" pitchFamily="34" charset="0"/>
              <a:buChar char="•"/>
            </a:pPr>
            <a:r>
              <a:rPr lang="en-US" b="0" i="0" dirty="0">
                <a:solidFill>
                  <a:srgbClr val="555555"/>
                </a:solidFill>
                <a:effectLst/>
                <a:latin typeface="praxis-next"/>
              </a:rPr>
              <a:t>Stipulations that are administrative or trivial would not constitute a barrier. Reporting on the project would not be a stipulation creating a barrier.</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36505677-EC15-4F4E-9B33-BAD10A590BCE}" type="slidenum">
              <a:rPr lang="en-US" smtClean="0"/>
              <a:t>16</a:t>
            </a:fld>
            <a:endParaRPr lang="en-US"/>
          </a:p>
        </p:txBody>
      </p:sp>
    </p:spTree>
    <p:extLst>
      <p:ext uri="{BB962C8B-B14F-4D97-AF65-F5344CB8AC3E}">
        <p14:creationId xmlns:p14="http://schemas.microsoft.com/office/powerpoint/2010/main" val="164104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17</a:t>
            </a:fld>
            <a:endParaRPr lang="en-US"/>
          </a:p>
        </p:txBody>
      </p:sp>
    </p:spTree>
    <p:extLst>
      <p:ext uri="{BB962C8B-B14F-4D97-AF65-F5344CB8AC3E}">
        <p14:creationId xmlns:p14="http://schemas.microsoft.com/office/powerpoint/2010/main" val="247466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18</a:t>
            </a:fld>
            <a:endParaRPr lang="en-US"/>
          </a:p>
        </p:txBody>
      </p:sp>
    </p:spTree>
    <p:extLst>
      <p:ext uri="{BB962C8B-B14F-4D97-AF65-F5344CB8AC3E}">
        <p14:creationId xmlns:p14="http://schemas.microsoft.com/office/powerpoint/2010/main" val="245114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19</a:t>
            </a:fld>
            <a:endParaRPr lang="en-US" dirty="0"/>
          </a:p>
        </p:txBody>
      </p:sp>
    </p:spTree>
    <p:extLst>
      <p:ext uri="{BB962C8B-B14F-4D97-AF65-F5344CB8AC3E}">
        <p14:creationId xmlns:p14="http://schemas.microsoft.com/office/powerpoint/2010/main" val="312019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20</a:t>
            </a:fld>
            <a:endParaRPr lang="en-US" dirty="0"/>
          </a:p>
        </p:txBody>
      </p:sp>
    </p:spTree>
    <p:extLst>
      <p:ext uri="{BB962C8B-B14F-4D97-AF65-F5344CB8AC3E}">
        <p14:creationId xmlns:p14="http://schemas.microsoft.com/office/powerpoint/2010/main" val="205875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21</a:t>
            </a:fld>
            <a:endParaRPr lang="en-US" dirty="0"/>
          </a:p>
        </p:txBody>
      </p:sp>
    </p:spTree>
    <p:extLst>
      <p:ext uri="{BB962C8B-B14F-4D97-AF65-F5344CB8AC3E}">
        <p14:creationId xmlns:p14="http://schemas.microsoft.com/office/powerpoint/2010/main" val="2732470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22</a:t>
            </a:fld>
            <a:endParaRPr lang="en-US" dirty="0"/>
          </a:p>
        </p:txBody>
      </p:sp>
    </p:spTree>
    <p:extLst>
      <p:ext uri="{BB962C8B-B14F-4D97-AF65-F5344CB8AC3E}">
        <p14:creationId xmlns:p14="http://schemas.microsoft.com/office/powerpoint/2010/main" val="3049455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23</a:t>
            </a:fld>
            <a:endParaRPr lang="en-US" dirty="0"/>
          </a:p>
        </p:txBody>
      </p:sp>
    </p:spTree>
    <p:extLst>
      <p:ext uri="{BB962C8B-B14F-4D97-AF65-F5344CB8AC3E}">
        <p14:creationId xmlns:p14="http://schemas.microsoft.com/office/powerpoint/2010/main" val="38407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26</a:t>
            </a:fld>
            <a:endParaRPr lang="en-US" dirty="0"/>
          </a:p>
        </p:txBody>
      </p:sp>
    </p:spTree>
    <p:extLst>
      <p:ext uri="{BB962C8B-B14F-4D97-AF65-F5344CB8AC3E}">
        <p14:creationId xmlns:p14="http://schemas.microsoft.com/office/powerpoint/2010/main" val="269986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7</a:t>
            </a:fld>
            <a:endParaRPr lang="en-US"/>
          </a:p>
        </p:txBody>
      </p:sp>
    </p:spTree>
    <p:extLst>
      <p:ext uri="{BB962C8B-B14F-4D97-AF65-F5344CB8AC3E}">
        <p14:creationId xmlns:p14="http://schemas.microsoft.com/office/powerpoint/2010/main" val="4265110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27</a:t>
            </a:fld>
            <a:endParaRPr lang="en-US" dirty="0"/>
          </a:p>
        </p:txBody>
      </p:sp>
    </p:spTree>
    <p:extLst>
      <p:ext uri="{BB962C8B-B14F-4D97-AF65-F5344CB8AC3E}">
        <p14:creationId xmlns:p14="http://schemas.microsoft.com/office/powerpoint/2010/main" val="142676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28</a:t>
            </a:fld>
            <a:endParaRPr lang="en-US" dirty="0"/>
          </a:p>
        </p:txBody>
      </p:sp>
    </p:spTree>
    <p:extLst>
      <p:ext uri="{BB962C8B-B14F-4D97-AF65-F5344CB8AC3E}">
        <p14:creationId xmlns:p14="http://schemas.microsoft.com/office/powerpoint/2010/main" val="293998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29</a:t>
            </a:fld>
            <a:endParaRPr lang="en-US" dirty="0"/>
          </a:p>
        </p:txBody>
      </p:sp>
    </p:spTree>
    <p:extLst>
      <p:ext uri="{BB962C8B-B14F-4D97-AF65-F5344CB8AC3E}">
        <p14:creationId xmlns:p14="http://schemas.microsoft.com/office/powerpoint/2010/main" val="327490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832C-1BD0-46F5-92A0-ED475A5E95C9}" type="slidenum">
              <a:rPr lang="en-US" smtClean="0"/>
              <a:t>30</a:t>
            </a:fld>
            <a:endParaRPr lang="en-US" dirty="0"/>
          </a:p>
        </p:txBody>
      </p:sp>
    </p:spTree>
    <p:extLst>
      <p:ext uri="{BB962C8B-B14F-4D97-AF65-F5344CB8AC3E}">
        <p14:creationId xmlns:p14="http://schemas.microsoft.com/office/powerpoint/2010/main" val="3910928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ASU 2016-14 requires a functional expenses schedule be shown either on the face of the financials( as a </a:t>
            </a:r>
            <a:r>
              <a:rPr lang="en-US" dirty="0" err="1"/>
              <a:t>stmt</a:t>
            </a:r>
            <a:r>
              <a:rPr lang="en-US" dirty="0"/>
              <a:t>) or as a footnote – Before this standard- functional expenses disclosure was voluntary except for Voluntary health and welfare orgs. </a:t>
            </a:r>
          </a:p>
          <a:p>
            <a:pPr marL="171450" indent="-171450">
              <a:buFont typeface="Arial" panose="020B0604020202020204" pitchFamily="34" charset="0"/>
              <a:buChar char="•"/>
            </a:pPr>
            <a:r>
              <a:rPr lang="en-US" dirty="0"/>
              <a:t>Federal Form 990 part IX should mirror the functional expense statement in the financials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Functional expenses are</a:t>
            </a:r>
          </a:p>
          <a:p>
            <a:pPr marL="628650" lvl="1" indent="-171450">
              <a:buFont typeface="Arial" panose="020B0604020202020204" pitchFamily="34" charset="0"/>
              <a:buChar char="•"/>
            </a:pPr>
            <a:r>
              <a:rPr lang="en-US" dirty="0"/>
              <a:t> critical when working to stretch limited resources, or  making decisions to expand or discontinue a program </a:t>
            </a:r>
          </a:p>
          <a:p>
            <a:pPr marL="628650" lvl="1" indent="-171450">
              <a:buFont typeface="Arial" panose="020B0604020202020204" pitchFamily="34" charset="0"/>
              <a:buChar char="•"/>
            </a:pPr>
            <a:r>
              <a:rPr lang="en-US" dirty="0"/>
              <a:t>Can be used to analyze overall expenses – too much program – under-investing in technology, personnel and development </a:t>
            </a:r>
            <a:r>
              <a:rPr lang="en-US" dirty="0" err="1"/>
              <a:t>etc</a:t>
            </a:r>
            <a:r>
              <a:rPr lang="en-US" dirty="0"/>
              <a:t>, - too little program – efficiency issues   </a:t>
            </a:r>
          </a:p>
          <a:p>
            <a:pPr marL="628650" lvl="1" indent="-171450">
              <a:buFont typeface="Arial" panose="020B0604020202020204" pitchFamily="34" charset="0"/>
              <a:buChar char="•"/>
            </a:pPr>
            <a:r>
              <a:rPr lang="en-US" dirty="0"/>
              <a:t>Can give information about cost of program in order to make decisions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6223805-D1EC-440A-AF5C-A8D698AC366F}" type="slidenum">
              <a:rPr lang="en-US" smtClean="0"/>
              <a:t>36</a:t>
            </a:fld>
            <a:endParaRPr lang="en-US"/>
          </a:p>
        </p:txBody>
      </p:sp>
    </p:spTree>
    <p:extLst>
      <p:ext uri="{BB962C8B-B14F-4D97-AF65-F5344CB8AC3E}">
        <p14:creationId xmlns:p14="http://schemas.microsoft.com/office/powerpoint/2010/main" val="804848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expenses : what kind of expense is this? A little more straight-forward- advertising, utilities, rent </a:t>
            </a:r>
            <a:r>
              <a:rPr lang="en-US" dirty="0" err="1"/>
              <a:t>etc</a:t>
            </a:r>
            <a:endParaRPr lang="en-US" dirty="0"/>
          </a:p>
          <a:p>
            <a:endParaRPr lang="en-US" dirty="0"/>
          </a:p>
          <a:p>
            <a:r>
              <a:rPr lang="en-US" dirty="0"/>
              <a:t>Functional expenses – group expenses as to how or where they are used in the Organization – can the expense be linked to one program or activity or is the expense shared by many activities? </a:t>
            </a:r>
          </a:p>
          <a:p>
            <a:endParaRPr lang="en-US" dirty="0"/>
          </a:p>
        </p:txBody>
      </p:sp>
      <p:sp>
        <p:nvSpPr>
          <p:cNvPr id="4" name="Slide Number Placeholder 3"/>
          <p:cNvSpPr>
            <a:spLocks noGrp="1"/>
          </p:cNvSpPr>
          <p:nvPr>
            <p:ph type="sldNum" sz="quarter" idx="5"/>
          </p:nvPr>
        </p:nvSpPr>
        <p:spPr/>
        <p:txBody>
          <a:bodyPr/>
          <a:lstStyle/>
          <a:p>
            <a:fld id="{96223805-D1EC-440A-AF5C-A8D698AC366F}" type="slidenum">
              <a:rPr lang="en-US" smtClean="0"/>
              <a:t>37</a:t>
            </a:fld>
            <a:endParaRPr lang="en-US"/>
          </a:p>
        </p:txBody>
      </p:sp>
    </p:spTree>
    <p:extLst>
      <p:ext uri="{BB962C8B-B14F-4D97-AF65-F5344CB8AC3E}">
        <p14:creationId xmlns:p14="http://schemas.microsoft.com/office/powerpoint/2010/main" val="117466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Natural Classification (horizontal Rows) and Functional Classification (vertical Columns)</a:t>
            </a:r>
          </a:p>
        </p:txBody>
      </p:sp>
      <p:sp>
        <p:nvSpPr>
          <p:cNvPr id="4" name="Slide Number Placeholder 3"/>
          <p:cNvSpPr>
            <a:spLocks noGrp="1"/>
          </p:cNvSpPr>
          <p:nvPr>
            <p:ph type="sldNum" sz="quarter" idx="5"/>
          </p:nvPr>
        </p:nvSpPr>
        <p:spPr/>
        <p:txBody>
          <a:bodyPr/>
          <a:lstStyle/>
          <a:p>
            <a:fld id="{96223805-D1EC-440A-AF5C-A8D698AC366F}" type="slidenum">
              <a:rPr lang="en-US" smtClean="0"/>
              <a:t>38</a:t>
            </a:fld>
            <a:endParaRPr lang="en-US"/>
          </a:p>
        </p:txBody>
      </p:sp>
    </p:spTree>
    <p:extLst>
      <p:ext uri="{BB962C8B-B14F-4D97-AF65-F5344CB8AC3E}">
        <p14:creationId xmlns:p14="http://schemas.microsoft.com/office/powerpoint/2010/main" val="867043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Program services-  one program is appropriate for smaller organizations , but showing more than one program may be appropriate if your organization has distinct programs, example YMCA- may have a childcare program, fitness program , youth program </a:t>
            </a:r>
            <a:r>
              <a:rPr lang="en-US" dirty="0" err="1"/>
              <a:t>etc</a:t>
            </a:r>
            <a:r>
              <a:rPr lang="en-US" dirty="0"/>
              <a:t> </a:t>
            </a:r>
          </a:p>
          <a:p>
            <a:r>
              <a:rPr lang="en-US" dirty="0"/>
              <a:t>Disaggregation gives the reader more information and should tell the story of your </a:t>
            </a:r>
            <a:r>
              <a:rPr lang="en-US" dirty="0" err="1"/>
              <a:t>organzation</a:t>
            </a:r>
            <a:endParaRPr lang="en-US" dirty="0"/>
          </a:p>
          <a:p>
            <a:endParaRPr lang="en-US" dirty="0"/>
          </a:p>
          <a:p>
            <a:r>
              <a:rPr lang="en-US" dirty="0"/>
              <a:t>Note 1 of FS under nature of the activities should describe each of these individual/ classes of  programs</a:t>
            </a:r>
          </a:p>
          <a:p>
            <a:endParaRPr lang="en-US" dirty="0"/>
          </a:p>
          <a:p>
            <a:r>
              <a:rPr lang="en-US" dirty="0"/>
              <a:t>Supporting Services management and general activities are supporting activities that are not directly identifiable with one or more program, fundraising, or membership-development activities. </a:t>
            </a:r>
          </a:p>
          <a:p>
            <a:r>
              <a:rPr lang="en-US" dirty="0"/>
              <a:t>Examples -</a:t>
            </a:r>
          </a:p>
        </p:txBody>
      </p:sp>
      <p:sp>
        <p:nvSpPr>
          <p:cNvPr id="4" name="Slide Number Placeholder 3"/>
          <p:cNvSpPr>
            <a:spLocks noGrp="1"/>
          </p:cNvSpPr>
          <p:nvPr>
            <p:ph type="sldNum" sz="quarter" idx="5"/>
          </p:nvPr>
        </p:nvSpPr>
        <p:spPr/>
        <p:txBody>
          <a:bodyPr/>
          <a:lstStyle/>
          <a:p>
            <a:fld id="{96223805-D1EC-440A-AF5C-A8D698AC366F}" type="slidenum">
              <a:rPr lang="en-US" smtClean="0"/>
              <a:t>39</a:t>
            </a:fld>
            <a:endParaRPr lang="en-US"/>
          </a:p>
        </p:txBody>
      </p:sp>
    </p:spTree>
    <p:extLst>
      <p:ext uri="{BB962C8B-B14F-4D97-AF65-F5344CB8AC3E}">
        <p14:creationId xmlns:p14="http://schemas.microsoft.com/office/powerpoint/2010/main" val="4039686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didn’t have a mission, you wouldn’t exist. What we need to break out are expenses that are not </a:t>
            </a:r>
            <a:r>
              <a:rPr lang="en-US" u="sng" dirty="0"/>
              <a:t>Mission</a:t>
            </a:r>
            <a:r>
              <a:rPr lang="en-US" u="none" dirty="0"/>
              <a:t> expenses but in </a:t>
            </a:r>
            <a:r>
              <a:rPr lang="en-US" u="sng" dirty="0"/>
              <a:t>Support</a:t>
            </a:r>
            <a:r>
              <a:rPr lang="en-US" u="none" dirty="0"/>
              <a:t> of the mission.</a:t>
            </a:r>
            <a:endParaRPr lang="en-US" dirty="0"/>
          </a:p>
          <a:p>
            <a:endParaRPr lang="en-US" dirty="0"/>
          </a:p>
          <a:p>
            <a:r>
              <a:rPr lang="en-US" dirty="0"/>
              <a:t>Oversight of employees – scheduling staff, handling disputes among personnel</a:t>
            </a:r>
          </a:p>
          <a:p>
            <a:r>
              <a:rPr lang="en-US" dirty="0"/>
              <a:t>Oversight of programs – analyzing metrics – are we having the impact that we want?</a:t>
            </a:r>
          </a:p>
        </p:txBody>
      </p:sp>
      <p:sp>
        <p:nvSpPr>
          <p:cNvPr id="4" name="Slide Number Placeholder 3"/>
          <p:cNvSpPr>
            <a:spLocks noGrp="1"/>
          </p:cNvSpPr>
          <p:nvPr>
            <p:ph type="sldNum" sz="quarter" idx="5"/>
          </p:nvPr>
        </p:nvSpPr>
        <p:spPr/>
        <p:txBody>
          <a:bodyPr/>
          <a:lstStyle/>
          <a:p>
            <a:fld id="{96223805-D1EC-440A-AF5C-A8D698AC366F}" type="slidenum">
              <a:rPr lang="en-US" smtClean="0"/>
              <a:t>40</a:t>
            </a:fld>
            <a:endParaRPr lang="en-US"/>
          </a:p>
        </p:txBody>
      </p:sp>
    </p:spTree>
    <p:extLst>
      <p:ext uri="{BB962C8B-B14F-4D97-AF65-F5344CB8AC3E}">
        <p14:creationId xmlns:p14="http://schemas.microsoft.com/office/powerpoint/2010/main" val="74206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be abnormal to have contributions and no fundraising activities</a:t>
            </a:r>
          </a:p>
          <a:p>
            <a:endParaRPr lang="en-US" dirty="0"/>
          </a:p>
          <a:p>
            <a:r>
              <a:rPr lang="en-US" dirty="0"/>
              <a:t>Joint costs – should consider audience content and purpose in order to allocates these costs outside of fundraising- example- Newsletters- if there is a section which asks for donations- must allocate a portion to fundraising – if allocating these costs to program – must be a call to a specific action to accomplish the missions</a:t>
            </a:r>
          </a:p>
          <a:p>
            <a:endParaRPr lang="en-US" dirty="0"/>
          </a:p>
        </p:txBody>
      </p:sp>
      <p:sp>
        <p:nvSpPr>
          <p:cNvPr id="4" name="Slide Number Placeholder 3"/>
          <p:cNvSpPr>
            <a:spLocks noGrp="1"/>
          </p:cNvSpPr>
          <p:nvPr>
            <p:ph type="sldNum" sz="quarter" idx="5"/>
          </p:nvPr>
        </p:nvSpPr>
        <p:spPr/>
        <p:txBody>
          <a:bodyPr/>
          <a:lstStyle/>
          <a:p>
            <a:fld id="{96223805-D1EC-440A-AF5C-A8D698AC366F}" type="slidenum">
              <a:rPr lang="en-US" smtClean="0"/>
              <a:t>41</a:t>
            </a:fld>
            <a:endParaRPr lang="en-US"/>
          </a:p>
        </p:txBody>
      </p:sp>
    </p:spTree>
    <p:extLst>
      <p:ext uri="{BB962C8B-B14F-4D97-AF65-F5344CB8AC3E}">
        <p14:creationId xmlns:p14="http://schemas.microsoft.com/office/powerpoint/2010/main" val="200600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Typical Example: Exchanges of goods or services (of equal value) would represent commensurate value</a:t>
            </a:r>
          </a:p>
          <a:p>
            <a:endParaRPr lang="en-US" dirty="0"/>
          </a:p>
          <a:p>
            <a:r>
              <a:rPr lang="en-US" dirty="0"/>
              <a:t>A benefit received by the public as a result of the assets being transferred is not equivalent to commensurate value</a:t>
            </a:r>
          </a:p>
          <a:p>
            <a:endParaRPr lang="en-US" dirty="0"/>
          </a:p>
          <a:p>
            <a:r>
              <a:rPr lang="en-US" dirty="0"/>
              <a:t>Execution of an organization’s mission does not constitute commensurate value</a:t>
            </a:r>
          </a:p>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8</a:t>
            </a:fld>
            <a:endParaRPr lang="en-US"/>
          </a:p>
        </p:txBody>
      </p:sp>
    </p:spTree>
    <p:extLst>
      <p:ext uri="{BB962C8B-B14F-4D97-AF65-F5344CB8AC3E}">
        <p14:creationId xmlns:p14="http://schemas.microsoft.com/office/powerpoint/2010/main" val="3000895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we do not see this category very often</a:t>
            </a:r>
          </a:p>
          <a:p>
            <a:r>
              <a:rPr lang="en-US" dirty="0"/>
              <a:t>Similar to fundraising – except instead of receiving a contributions , the Org receives revenue in an exchange transaction where the purchaser receives something of commensurate value- good example</a:t>
            </a:r>
          </a:p>
        </p:txBody>
      </p:sp>
      <p:sp>
        <p:nvSpPr>
          <p:cNvPr id="4" name="Slide Number Placeholder 3"/>
          <p:cNvSpPr>
            <a:spLocks noGrp="1"/>
          </p:cNvSpPr>
          <p:nvPr>
            <p:ph type="sldNum" sz="quarter" idx="5"/>
          </p:nvPr>
        </p:nvSpPr>
        <p:spPr/>
        <p:txBody>
          <a:bodyPr/>
          <a:lstStyle/>
          <a:p>
            <a:fld id="{96223805-D1EC-440A-AF5C-A8D698AC366F}" type="slidenum">
              <a:rPr lang="en-US" smtClean="0"/>
              <a:t>42</a:t>
            </a:fld>
            <a:endParaRPr lang="en-US"/>
          </a:p>
        </p:txBody>
      </p:sp>
    </p:spTree>
    <p:extLst>
      <p:ext uri="{BB962C8B-B14F-4D97-AF65-F5344CB8AC3E}">
        <p14:creationId xmlns:p14="http://schemas.microsoft.com/office/powerpoint/2010/main" val="2848216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presentation point  – items other than investment expenses that are netted with revenues such as direct benefits to donors in a special event or a charitable dinner are included in the functional expense schedule and subtracted below to match the amounts reported on the SOA</a:t>
            </a:r>
          </a:p>
        </p:txBody>
      </p:sp>
      <p:sp>
        <p:nvSpPr>
          <p:cNvPr id="4" name="Slide Number Placeholder 3"/>
          <p:cNvSpPr>
            <a:spLocks noGrp="1"/>
          </p:cNvSpPr>
          <p:nvPr>
            <p:ph type="sldNum" sz="quarter" idx="5"/>
          </p:nvPr>
        </p:nvSpPr>
        <p:spPr/>
        <p:txBody>
          <a:bodyPr/>
          <a:lstStyle/>
          <a:p>
            <a:fld id="{96223805-D1EC-440A-AF5C-A8D698AC366F}" type="slidenum">
              <a:rPr lang="en-US" smtClean="0"/>
              <a:t>43</a:t>
            </a:fld>
            <a:endParaRPr lang="en-US"/>
          </a:p>
        </p:txBody>
      </p:sp>
    </p:spTree>
    <p:extLst>
      <p:ext uri="{BB962C8B-B14F-4D97-AF65-F5344CB8AC3E}">
        <p14:creationId xmlns:p14="http://schemas.microsoft.com/office/powerpoint/2010/main" val="4228269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Direct expenses that can be attributed to a specific program or supporting service should be charged to that account</a:t>
            </a:r>
          </a:p>
          <a:p>
            <a:r>
              <a:rPr lang="en-US" dirty="0"/>
              <a:t>Expenses that relate to more than one program or service should be allocated </a:t>
            </a:r>
          </a:p>
          <a:p>
            <a:endParaRPr lang="en-US" dirty="0"/>
          </a:p>
          <a:p>
            <a:r>
              <a:rPr lang="en-US" dirty="0"/>
              <a:t>The driver for allocation is a matter of judgement and is different for all organizations and can be financial or non financials – common methods are listed above </a:t>
            </a:r>
          </a:p>
          <a:p>
            <a:r>
              <a:rPr lang="en-US" dirty="0"/>
              <a:t>Can </a:t>
            </a:r>
          </a:p>
          <a:p>
            <a:endParaRPr lang="en-US" dirty="0"/>
          </a:p>
          <a:p>
            <a:endParaRPr lang="en-US" dirty="0"/>
          </a:p>
          <a:p>
            <a:r>
              <a:rPr lang="en-US" dirty="0"/>
              <a:t>GAAP ASU – just says that the method needs to be reasonable and consistently applied, so no specific method is required and the method should be disclosed in the financials </a:t>
            </a:r>
          </a:p>
          <a:p>
            <a:endParaRPr lang="en-US" dirty="0"/>
          </a:p>
          <a:p>
            <a:endParaRPr lang="en-US" dirty="0"/>
          </a:p>
        </p:txBody>
      </p:sp>
      <p:sp>
        <p:nvSpPr>
          <p:cNvPr id="4" name="Slide Number Placeholder 3"/>
          <p:cNvSpPr>
            <a:spLocks noGrp="1"/>
          </p:cNvSpPr>
          <p:nvPr>
            <p:ph type="sldNum" sz="quarter" idx="5"/>
          </p:nvPr>
        </p:nvSpPr>
        <p:spPr/>
        <p:txBody>
          <a:bodyPr/>
          <a:lstStyle/>
          <a:p>
            <a:fld id="{96223805-D1EC-440A-AF5C-A8D698AC366F}" type="slidenum">
              <a:rPr lang="en-US" smtClean="0"/>
              <a:t>44</a:t>
            </a:fld>
            <a:endParaRPr lang="en-US"/>
          </a:p>
        </p:txBody>
      </p:sp>
    </p:spTree>
    <p:extLst>
      <p:ext uri="{BB962C8B-B14F-4D97-AF65-F5344CB8AC3E}">
        <p14:creationId xmlns:p14="http://schemas.microsoft.com/office/powerpoint/2010/main" val="253944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policies – leads to clear expectations and effective communication</a:t>
            </a:r>
          </a:p>
          <a:p>
            <a:r>
              <a:rPr lang="en-US" dirty="0"/>
              <a:t>Staff Turnover happens, often when we least expect it! Written documents help the onboarding staff. </a:t>
            </a:r>
          </a:p>
        </p:txBody>
      </p:sp>
      <p:sp>
        <p:nvSpPr>
          <p:cNvPr id="4" name="Slide Number Placeholder 3"/>
          <p:cNvSpPr>
            <a:spLocks noGrp="1"/>
          </p:cNvSpPr>
          <p:nvPr>
            <p:ph type="sldNum" sz="quarter" idx="5"/>
          </p:nvPr>
        </p:nvSpPr>
        <p:spPr/>
        <p:txBody>
          <a:bodyPr/>
          <a:lstStyle/>
          <a:p>
            <a:fld id="{96223805-D1EC-440A-AF5C-A8D698AC366F}" type="slidenum">
              <a:rPr lang="en-US" smtClean="0"/>
              <a:t>45</a:t>
            </a:fld>
            <a:endParaRPr lang="en-US"/>
          </a:p>
        </p:txBody>
      </p:sp>
    </p:spTree>
    <p:extLst>
      <p:ext uri="{BB962C8B-B14F-4D97-AF65-F5344CB8AC3E}">
        <p14:creationId xmlns:p14="http://schemas.microsoft.com/office/powerpoint/2010/main" val="118779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Typical Example: Exchanges of goods or services (of equal value) would represent commensurate value</a:t>
            </a:r>
          </a:p>
          <a:p>
            <a:endParaRPr lang="en-US" dirty="0"/>
          </a:p>
          <a:p>
            <a:r>
              <a:rPr lang="en-US" dirty="0"/>
              <a:t>A benefit received by the public as a result of the assets being transferred is not equivalent to commensurate value</a:t>
            </a:r>
          </a:p>
          <a:p>
            <a:endParaRPr lang="en-US" dirty="0"/>
          </a:p>
          <a:p>
            <a:r>
              <a:rPr lang="en-US" dirty="0"/>
              <a:t>Execution of an organization’s mission does not constitute commensurate value</a:t>
            </a:r>
          </a:p>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9</a:t>
            </a:fld>
            <a:endParaRPr lang="en-US"/>
          </a:p>
        </p:txBody>
      </p:sp>
    </p:spTree>
    <p:extLst>
      <p:ext uri="{BB962C8B-B14F-4D97-AF65-F5344CB8AC3E}">
        <p14:creationId xmlns:p14="http://schemas.microsoft.com/office/powerpoint/2010/main" val="31902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05677-EC15-4F4E-9B33-BAD10A590BCE}" type="slidenum">
              <a:rPr lang="en-US" smtClean="0"/>
              <a:t>10</a:t>
            </a:fld>
            <a:endParaRPr lang="en-US"/>
          </a:p>
        </p:txBody>
      </p:sp>
    </p:spTree>
    <p:extLst>
      <p:ext uri="{BB962C8B-B14F-4D97-AF65-F5344CB8AC3E}">
        <p14:creationId xmlns:p14="http://schemas.microsoft.com/office/powerpoint/2010/main" val="280940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505677-EC15-4F4E-9B33-BAD10A590BCE}" type="slidenum">
              <a:rPr lang="en-US" smtClean="0"/>
              <a:t>11</a:t>
            </a:fld>
            <a:endParaRPr lang="en-US"/>
          </a:p>
        </p:txBody>
      </p:sp>
    </p:spTree>
    <p:extLst>
      <p:ext uri="{BB962C8B-B14F-4D97-AF65-F5344CB8AC3E}">
        <p14:creationId xmlns:p14="http://schemas.microsoft.com/office/powerpoint/2010/main" val="234679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05677-EC15-4F4E-9B33-BAD10A590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4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505677-EC15-4F4E-9B33-BAD10A590BCE}" type="slidenum">
              <a:rPr lang="en-US" smtClean="0"/>
              <a:t>13</a:t>
            </a:fld>
            <a:endParaRPr lang="en-US"/>
          </a:p>
        </p:txBody>
      </p:sp>
    </p:spTree>
    <p:extLst>
      <p:ext uri="{BB962C8B-B14F-4D97-AF65-F5344CB8AC3E}">
        <p14:creationId xmlns:p14="http://schemas.microsoft.com/office/powerpoint/2010/main" val="145965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505677-EC15-4F4E-9B33-BAD10A590BCE}" type="slidenum">
              <a:rPr lang="en-US" smtClean="0"/>
              <a:t>14</a:t>
            </a:fld>
            <a:endParaRPr lang="en-US"/>
          </a:p>
        </p:txBody>
      </p:sp>
    </p:spTree>
    <p:extLst>
      <p:ext uri="{BB962C8B-B14F-4D97-AF65-F5344CB8AC3E}">
        <p14:creationId xmlns:p14="http://schemas.microsoft.com/office/powerpoint/2010/main" val="129032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852754"/>
            <a:ext cx="9144000" cy="453768"/>
          </a:xfrm>
        </p:spPr>
        <p:txBody>
          <a:bodyPr/>
          <a:lstStyle>
            <a:lvl1pPr marL="0" indent="0" algn="l">
              <a:buNone/>
              <a:defRPr sz="240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ubtitle 2"/>
          <p:cNvSpPr txBox="1">
            <a:spLocks/>
          </p:cNvSpPr>
          <p:nvPr/>
        </p:nvSpPr>
        <p:spPr>
          <a:xfrm>
            <a:off x="1524000" y="4372684"/>
            <a:ext cx="9144000" cy="453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ermina Black" panose="00000A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Click to edit Master subtitle style</a:t>
            </a:r>
          </a:p>
        </p:txBody>
      </p:sp>
      <p:sp>
        <p:nvSpPr>
          <p:cNvPr id="8" name="Subtitle 2"/>
          <p:cNvSpPr txBox="1">
            <a:spLocks/>
          </p:cNvSpPr>
          <p:nvPr/>
        </p:nvSpPr>
        <p:spPr>
          <a:xfrm>
            <a:off x="1524000" y="5542723"/>
            <a:ext cx="9144000" cy="453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ermina Black" panose="00000A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FB42EC66-AFB7-4378-9E8B-FF03B641A19F}" type="datetime1">
              <a:rPr lang="en-US" sz="1800" smtClean="0">
                <a:latin typeface="+mn-lt"/>
              </a:rPr>
              <a:t>1/23/2023</a:t>
            </a:fld>
            <a:endParaRPr lang="en-US" sz="1800" dirty="0">
              <a:latin typeface="+mn-lt"/>
            </a:endParaRPr>
          </a:p>
        </p:txBody>
      </p:sp>
    </p:spTree>
    <p:extLst>
      <p:ext uri="{BB962C8B-B14F-4D97-AF65-F5344CB8AC3E}">
        <p14:creationId xmlns:p14="http://schemas.microsoft.com/office/powerpoint/2010/main" val="5523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134296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1972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60680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29727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12463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66185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852754"/>
            <a:ext cx="9144000" cy="453768"/>
          </a:xfrm>
        </p:spPr>
        <p:txBody>
          <a:bodyPr/>
          <a:lstStyle>
            <a:lvl1pPr marL="0" indent="0" algn="l">
              <a:buNone/>
              <a:defRPr sz="2400">
                <a:solidFill>
                  <a:schemeClr val="bg1"/>
                </a:solidFill>
                <a:latin typeface="Termina Black" panose="00000A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ubtitle 2"/>
          <p:cNvSpPr txBox="1">
            <a:spLocks/>
          </p:cNvSpPr>
          <p:nvPr/>
        </p:nvSpPr>
        <p:spPr>
          <a:xfrm>
            <a:off x="1524000" y="4372684"/>
            <a:ext cx="9144000" cy="453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ermina Black" panose="00000A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Termina Demi" panose="00000700000000000000" pitchFamily="50" charset="0"/>
              </a:rPr>
              <a:t>Click to edit Master subtitle style</a:t>
            </a:r>
          </a:p>
        </p:txBody>
      </p:sp>
      <p:sp>
        <p:nvSpPr>
          <p:cNvPr id="8" name="Subtitle 2"/>
          <p:cNvSpPr txBox="1">
            <a:spLocks/>
          </p:cNvSpPr>
          <p:nvPr/>
        </p:nvSpPr>
        <p:spPr>
          <a:xfrm>
            <a:off x="1524000" y="5542723"/>
            <a:ext cx="9144000" cy="453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ermina Black" panose="00000A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FB42EC66-AFB7-4378-9E8B-FF03B641A19F}" type="datetime1">
              <a:rPr lang="en-US" sz="1800" smtClean="0">
                <a:latin typeface="+mn-lt"/>
              </a:rPr>
              <a:t>1/23/2023</a:t>
            </a:fld>
            <a:endParaRPr lang="en-US" sz="1800" dirty="0">
              <a:latin typeface="+mn-lt"/>
            </a:endParaRPr>
          </a:p>
        </p:txBody>
      </p:sp>
    </p:spTree>
    <p:extLst>
      <p:ext uri="{BB962C8B-B14F-4D97-AF65-F5344CB8AC3E}">
        <p14:creationId xmlns:p14="http://schemas.microsoft.com/office/powerpoint/2010/main" val="153804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959919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5996653"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38940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BOUT: By th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49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1086699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BOUT: Loca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398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852737"/>
          </a:xfrm>
        </p:spPr>
        <p:txBody>
          <a:bodyPr anchor="b"/>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411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852737"/>
          </a:xfrm>
        </p:spPr>
        <p:txBody>
          <a:bodyPr anchor="b"/>
          <a:lstStyle>
            <a:lvl1pPr>
              <a:defRPr sz="6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71545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985777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39788"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501316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46882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374571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644468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640728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44025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5996653" cy="2852737"/>
          </a:xfrm>
        </p:spPr>
        <p:txBody>
          <a:bodyPr anchor="b"/>
          <a:lstStyle>
            <a:lvl1pPr>
              <a:defRPr sz="6000" b="1"/>
            </a:lvl1pPr>
          </a:lstStyle>
          <a:p>
            <a:r>
              <a:rPr lang="en-US"/>
              <a:t>Click to edit Master title style</a:t>
            </a:r>
            <a:endParaRPr lang="en-US" dirty="0"/>
          </a:p>
        </p:txBody>
      </p:sp>
    </p:spTree>
    <p:extLst>
      <p:ext uri="{BB962C8B-B14F-4D97-AF65-F5344CB8AC3E}">
        <p14:creationId xmlns:p14="http://schemas.microsoft.com/office/powerpoint/2010/main" val="596028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44190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OUT: By th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31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OUT: Loca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5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852737"/>
          </a:xfrm>
        </p:spPr>
        <p:txBody>
          <a:bodyPr anchor="b"/>
          <a:lstStyle>
            <a:lvl1pPr>
              <a:defRPr sz="60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196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852737"/>
          </a:xfrm>
        </p:spPr>
        <p:txBody>
          <a:bodyPr anchor="b"/>
          <a:lstStyle>
            <a:lvl1pPr>
              <a:defRPr sz="6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1592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45770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39788"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07917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278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401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4706"/>
            <a:ext cx="9144000" cy="2387600"/>
          </a:xfrm>
        </p:spPr>
        <p:txBody>
          <a:bodyPr>
            <a:normAutofit/>
          </a:bodyPr>
          <a:lstStyle/>
          <a:p>
            <a:r>
              <a:rPr lang="en-US" sz="4400" dirty="0"/>
              <a:t>Nonprofit Financial Management Fundamentals</a:t>
            </a:r>
          </a:p>
        </p:txBody>
      </p:sp>
      <p:sp>
        <p:nvSpPr>
          <p:cNvPr id="3" name="Subtitle 2"/>
          <p:cNvSpPr>
            <a:spLocks noGrp="1"/>
          </p:cNvSpPr>
          <p:nvPr>
            <p:ph type="subTitle" idx="1"/>
          </p:nvPr>
        </p:nvSpPr>
        <p:spPr/>
        <p:txBody>
          <a:bodyPr>
            <a:normAutofit/>
          </a:bodyPr>
          <a:lstStyle/>
          <a:p>
            <a:r>
              <a:rPr lang="en-US" dirty="0">
                <a:latin typeface="Arial Black" panose="020B0A04020102020204" pitchFamily="34" charset="0"/>
              </a:rPr>
              <a:t>Presented by </a:t>
            </a:r>
            <a:r>
              <a:rPr lang="en-US" dirty="0"/>
              <a:t>Hawkins Ash CPAs</a:t>
            </a:r>
            <a:endParaRPr lang="en-US" dirty="0">
              <a:latin typeface="Arial Black" panose="020B0A04020102020204" pitchFamily="34" charset="0"/>
            </a:endParaRPr>
          </a:p>
        </p:txBody>
      </p:sp>
    </p:spTree>
    <p:extLst>
      <p:ext uri="{BB962C8B-B14F-4D97-AF65-F5344CB8AC3E}">
        <p14:creationId xmlns:p14="http://schemas.microsoft.com/office/powerpoint/2010/main" val="67188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580292"/>
          </a:xfrm>
        </p:spPr>
        <p:txBody>
          <a:bodyPr>
            <a:noAutofit/>
          </a:bodyPr>
          <a:lstStyle/>
          <a:p>
            <a:r>
              <a:rPr lang="en-US" sz="4400" dirty="0"/>
              <a:t>Examples</a:t>
            </a:r>
          </a:p>
        </p:txBody>
      </p:sp>
      <p:sp>
        <p:nvSpPr>
          <p:cNvPr id="4" name="Text Placeholder 3"/>
          <p:cNvSpPr>
            <a:spLocks noGrp="1"/>
          </p:cNvSpPr>
          <p:nvPr>
            <p:ph type="body" sz="half" idx="2"/>
          </p:nvPr>
        </p:nvSpPr>
        <p:spPr>
          <a:xfrm>
            <a:off x="839788" y="1345501"/>
            <a:ext cx="10376293" cy="4523487"/>
          </a:xfrm>
        </p:spPr>
        <p:txBody>
          <a:bodyPr>
            <a:normAutofit fontScale="92500" lnSpcReduction="20000"/>
          </a:bodyPr>
          <a:lstStyle/>
          <a:p>
            <a:r>
              <a:rPr lang="en-US" sz="2200" dirty="0"/>
              <a:t>Example #1:</a:t>
            </a:r>
          </a:p>
          <a:p>
            <a:r>
              <a:rPr lang="en-US" sz="2200" dirty="0"/>
              <a:t>A student is enrolled at a University. The student’s tuition charged for the semester is $30,000. The student received a grant in the amount of $2,000 paid directly to the University to be used towards tuition. The transaction between the student and the University is an exchange transaction due to the presence of direct commensurate value, and the grant payment of $2,000 serves as a partial payment against the total amount owed, therefore, this would be accounted for as an exchange transaction.</a:t>
            </a:r>
          </a:p>
          <a:p>
            <a:endParaRPr lang="en-US" sz="2200" dirty="0"/>
          </a:p>
          <a:p>
            <a:r>
              <a:rPr lang="en-US" sz="2200" dirty="0"/>
              <a:t>Example #2:</a:t>
            </a:r>
          </a:p>
          <a:p>
            <a:r>
              <a:rPr lang="en-US" sz="2200" dirty="0"/>
              <a:t>An NFP Organization receives a federal grant to offer educational programs to children ages 0-5. Students meeting certain income requirements may apply to the program. This exemplifies a benefit to the general public where no direct commensurate value is being received, therefore, this would be accounted for as a contribution.</a:t>
            </a:r>
          </a:p>
          <a:p>
            <a:endParaRPr lang="en-US" dirty="0"/>
          </a:p>
          <a:p>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134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580292"/>
          </a:xfrm>
        </p:spPr>
        <p:txBody>
          <a:bodyPr>
            <a:noAutofit/>
          </a:bodyPr>
          <a:lstStyle/>
          <a:p>
            <a:r>
              <a:rPr lang="en-US" sz="4400" dirty="0"/>
              <a:t>Memberships</a:t>
            </a:r>
          </a:p>
        </p:txBody>
      </p:sp>
      <p:sp>
        <p:nvSpPr>
          <p:cNvPr id="4" name="Text Placeholder 3"/>
          <p:cNvSpPr>
            <a:spLocks noGrp="1"/>
          </p:cNvSpPr>
          <p:nvPr>
            <p:ph type="body" sz="half" idx="2"/>
          </p:nvPr>
        </p:nvSpPr>
        <p:spPr>
          <a:xfrm>
            <a:off x="839788" y="1345501"/>
            <a:ext cx="10376293" cy="4523487"/>
          </a:xfrm>
        </p:spPr>
        <p:txBody>
          <a:bodyPr/>
          <a:lstStyle/>
          <a:p>
            <a:endParaRPr lang="en-US" dirty="0"/>
          </a:p>
          <a:p>
            <a:pPr marL="285750" indent="-285750">
              <a:buFont typeface="Arial" panose="020B0604020202020204" pitchFamily="34" charset="0"/>
              <a:buChar char="•"/>
            </a:pPr>
            <a:r>
              <a:rPr lang="en-US" sz="2400" dirty="0"/>
              <a:t>Memberships can be exchange transactions, contributions, or a combination of both.</a:t>
            </a:r>
          </a:p>
          <a:p>
            <a:endParaRPr lang="en-US" sz="2400" dirty="0"/>
          </a:p>
          <a:p>
            <a:pPr marL="285750" indent="-285750">
              <a:buFont typeface="Arial" panose="020B0604020202020204" pitchFamily="34" charset="0"/>
              <a:buChar char="•"/>
            </a:pPr>
            <a:r>
              <a:rPr lang="en-US" sz="2400" dirty="0"/>
              <a:t>The term “members” can be used broadly by some NFPs to refer to their donors. </a:t>
            </a:r>
          </a:p>
          <a:p>
            <a:endParaRPr lang="en-US" sz="2400" dirty="0"/>
          </a:p>
          <a:p>
            <a:pPr marL="285750" indent="-285750">
              <a:buFont typeface="Arial" panose="020B0604020202020204" pitchFamily="34" charset="0"/>
              <a:buChar char="•"/>
            </a:pPr>
            <a:r>
              <a:rPr lang="en-US" sz="2400" dirty="0"/>
              <a:t>In certain cases members may pay dues to an NFP which in turn may or may not directly benefit them in some way. It’s important to take a look at the membership benefits being received to determine if commensurate value exists. </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0265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580292"/>
          </a:xfrm>
        </p:spPr>
        <p:txBody>
          <a:bodyPr>
            <a:noAutofit/>
          </a:bodyPr>
          <a:lstStyle/>
          <a:p>
            <a:r>
              <a:rPr lang="en-US" sz="4400" dirty="0"/>
              <a:t>Memberships</a:t>
            </a:r>
          </a:p>
        </p:txBody>
      </p:sp>
      <p:pic>
        <p:nvPicPr>
          <p:cNvPr id="6" name="Picture 2">
            <a:extLst>
              <a:ext uri="{FF2B5EF4-FFF2-40B4-BE49-F238E27FC236}">
                <a16:creationId xmlns:a16="http://schemas.microsoft.com/office/drawing/2014/main" id="{361D2F5F-FD65-CC6F-075D-2F4976258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878" y="1292572"/>
            <a:ext cx="478155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0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1009650"/>
          </a:xfrm>
        </p:spPr>
        <p:txBody>
          <a:bodyPr>
            <a:noAutofit/>
          </a:bodyPr>
          <a:lstStyle/>
          <a:p>
            <a:r>
              <a:rPr lang="en-US" sz="4400" dirty="0"/>
              <a:t>Memberships</a:t>
            </a:r>
            <a:br>
              <a:rPr lang="en-US" sz="4000" dirty="0"/>
            </a:br>
            <a:r>
              <a:rPr lang="en-US" sz="2700" dirty="0"/>
              <a:t>Contributions</a:t>
            </a:r>
          </a:p>
        </p:txBody>
      </p:sp>
      <p:sp>
        <p:nvSpPr>
          <p:cNvPr id="4" name="Text Placeholder 3"/>
          <p:cNvSpPr>
            <a:spLocks noGrp="1"/>
          </p:cNvSpPr>
          <p:nvPr>
            <p:ph type="body" sz="half" idx="2"/>
          </p:nvPr>
        </p:nvSpPr>
        <p:spPr>
          <a:xfrm>
            <a:off x="839788" y="1981200"/>
            <a:ext cx="10376293" cy="3887788"/>
          </a:xfrm>
        </p:spPr>
        <p:txBody>
          <a:bodyPr/>
          <a:lstStyle/>
          <a:p>
            <a:r>
              <a:rPr lang="en-US" sz="2400" dirty="0"/>
              <a:t>Common indicators of membership dues that would qualify as contributions:</a:t>
            </a:r>
          </a:p>
          <a:p>
            <a:pPr marL="342900" indent="-342900">
              <a:buFont typeface="Arial" panose="020B0604020202020204" pitchFamily="34" charset="0"/>
              <a:buChar char="•"/>
            </a:pPr>
            <a:r>
              <a:rPr lang="en-US" sz="2400" dirty="0"/>
              <a:t>Dues are being used to provide benefits to the general public or to the NFP’s service beneficiaries</a:t>
            </a:r>
          </a:p>
          <a:p>
            <a:pPr marL="342900" indent="-342900">
              <a:buFont typeface="Arial" panose="020B0604020202020204" pitchFamily="34" charset="0"/>
              <a:buChar char="•"/>
            </a:pPr>
            <a:r>
              <a:rPr lang="en-US" sz="2400" dirty="0"/>
              <a:t>Benefits to members are insignificant</a:t>
            </a:r>
          </a:p>
          <a:p>
            <a:pPr marL="342900" indent="-342900">
              <a:buFont typeface="Arial" panose="020B0604020202020204" pitchFamily="34" charset="0"/>
              <a:buChar char="•"/>
            </a:pPr>
            <a:r>
              <a:rPr lang="en-US" sz="2400" dirty="0"/>
              <a:t>NFP provides service to members and non-members</a:t>
            </a:r>
          </a:p>
          <a:p>
            <a:pPr marL="342900" indent="-342900">
              <a:buFont typeface="Arial" panose="020B0604020202020204" pitchFamily="34" charset="0"/>
              <a:buChar char="•"/>
            </a:pPr>
            <a:r>
              <a:rPr lang="en-US" sz="2400" dirty="0"/>
              <a:t>Duration of the membership benefits are not specified</a:t>
            </a:r>
          </a:p>
          <a:p>
            <a:pPr marL="342900" indent="-342900">
              <a:buFont typeface="Arial" panose="020B0604020202020204" pitchFamily="34" charset="0"/>
              <a:buChar char="•"/>
            </a:pPr>
            <a:r>
              <a:rPr lang="en-US" sz="2400" dirty="0"/>
              <a:t>Payment is not refundable</a:t>
            </a:r>
          </a:p>
          <a:p>
            <a:pPr marL="342900" indent="-342900">
              <a:buFont typeface="Arial" panose="020B0604020202020204" pitchFamily="34" charset="0"/>
              <a:buChar char="•"/>
            </a:pPr>
            <a:r>
              <a:rPr lang="en-US" sz="2400" dirty="0"/>
              <a:t>Membership is available to the general public</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294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98866"/>
            <a:ext cx="9649435" cy="901334"/>
          </a:xfrm>
        </p:spPr>
        <p:txBody>
          <a:bodyPr>
            <a:noAutofit/>
          </a:bodyPr>
          <a:lstStyle/>
          <a:p>
            <a:r>
              <a:rPr lang="en-US" sz="4400" dirty="0"/>
              <a:t>Memberships</a:t>
            </a:r>
            <a:br>
              <a:rPr lang="en-US" sz="4000" dirty="0"/>
            </a:br>
            <a:r>
              <a:rPr lang="en-US" sz="2700" dirty="0"/>
              <a:t>Exchange Transactions</a:t>
            </a:r>
          </a:p>
        </p:txBody>
      </p:sp>
      <p:sp>
        <p:nvSpPr>
          <p:cNvPr id="4" name="Text Placeholder 3"/>
          <p:cNvSpPr>
            <a:spLocks noGrp="1"/>
          </p:cNvSpPr>
          <p:nvPr>
            <p:ph type="body" sz="half" idx="2"/>
          </p:nvPr>
        </p:nvSpPr>
        <p:spPr>
          <a:xfrm>
            <a:off x="839788" y="1600200"/>
            <a:ext cx="10376293" cy="4558934"/>
          </a:xfrm>
        </p:spPr>
        <p:txBody>
          <a:bodyPr/>
          <a:lstStyle/>
          <a:p>
            <a:r>
              <a:rPr lang="en-US" sz="2400" dirty="0"/>
              <a:t>Common indicators of membership dues that would qualify as exchange transactions:</a:t>
            </a:r>
          </a:p>
          <a:p>
            <a:pPr marL="342900" indent="-342900">
              <a:buFont typeface="Arial" panose="020B0604020202020204" pitchFamily="34" charset="0"/>
              <a:buChar char="•"/>
            </a:pPr>
            <a:r>
              <a:rPr lang="en-US" sz="2400" dirty="0"/>
              <a:t>Dues are being used to provide benefits to members or to other entities or individuals related to members </a:t>
            </a:r>
          </a:p>
          <a:p>
            <a:pPr marL="342900" indent="-342900">
              <a:buFont typeface="Arial" panose="020B0604020202020204" pitchFamily="34" charset="0"/>
              <a:buChar char="•"/>
            </a:pPr>
            <a:r>
              <a:rPr lang="en-US" sz="2400" dirty="0"/>
              <a:t>Members benefits (for example publications, admissions, educational programs, and special events) may be available to nonmembers for a fee</a:t>
            </a:r>
          </a:p>
          <a:p>
            <a:pPr marL="342900" indent="-342900">
              <a:buFont typeface="Arial" panose="020B0604020202020204" pitchFamily="34" charset="0"/>
              <a:buChar char="•"/>
            </a:pPr>
            <a:r>
              <a:rPr lang="en-US" sz="2400" dirty="0"/>
              <a:t>NFP benefits are provided only to members</a:t>
            </a:r>
          </a:p>
          <a:p>
            <a:pPr marL="342900" indent="-342900">
              <a:buFont typeface="Arial" panose="020B0604020202020204" pitchFamily="34" charset="0"/>
              <a:buChar char="•"/>
            </a:pPr>
            <a:r>
              <a:rPr lang="en-US" sz="2400" dirty="0"/>
              <a:t>Duration of the membership benefits is specified</a:t>
            </a:r>
          </a:p>
          <a:p>
            <a:pPr marL="342900" indent="-342900">
              <a:buFont typeface="Arial" panose="020B0604020202020204" pitchFamily="34" charset="0"/>
              <a:buChar char="•"/>
            </a:pPr>
            <a:r>
              <a:rPr lang="en-US" sz="2400" dirty="0"/>
              <a:t>Payment is refundable if membership is withdrawn</a:t>
            </a:r>
          </a:p>
          <a:p>
            <a:pPr marL="342900" indent="-342900">
              <a:buFont typeface="Arial" panose="020B0604020202020204" pitchFamily="34" charset="0"/>
              <a:buChar char="•"/>
            </a:pPr>
            <a:r>
              <a:rPr lang="en-US" sz="2400" dirty="0"/>
              <a:t>Membership is available to individuals who meet certain criteria</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2865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9649435" cy="735901"/>
          </a:xfrm>
        </p:spPr>
        <p:txBody>
          <a:bodyPr>
            <a:noAutofit/>
          </a:bodyPr>
          <a:lstStyle/>
          <a:p>
            <a:r>
              <a:rPr lang="en-US" sz="4400" dirty="0"/>
              <a:t>Conditional Contributions</a:t>
            </a:r>
          </a:p>
        </p:txBody>
      </p:sp>
      <p:sp>
        <p:nvSpPr>
          <p:cNvPr id="4" name="Text Placeholder 3"/>
          <p:cNvSpPr>
            <a:spLocks noGrp="1"/>
          </p:cNvSpPr>
          <p:nvPr>
            <p:ph type="body" sz="half" idx="2"/>
          </p:nvPr>
        </p:nvSpPr>
        <p:spPr>
          <a:xfrm>
            <a:off x="839788" y="1345501"/>
            <a:ext cx="10376293" cy="4523487"/>
          </a:xfrm>
        </p:spPr>
        <p:txBody>
          <a:bodyPr/>
          <a:lstStyle/>
          <a:p>
            <a:endParaRPr lang="en-US" dirty="0"/>
          </a:p>
          <a:p>
            <a:r>
              <a:rPr lang="en-US" dirty="0"/>
              <a:t>    </a:t>
            </a:r>
          </a:p>
          <a:p>
            <a:pPr marL="285750" indent="-285750">
              <a:buFont typeface="Arial" panose="020B0604020202020204" pitchFamily="34" charset="0"/>
              <a:buChar char="•"/>
            </a:pPr>
            <a:endParaRPr lang="en-US" dirty="0"/>
          </a:p>
        </p:txBody>
      </p:sp>
      <p:sp>
        <p:nvSpPr>
          <p:cNvPr id="3" name="Text Placeholder 3">
            <a:extLst>
              <a:ext uri="{FF2B5EF4-FFF2-40B4-BE49-F238E27FC236}">
                <a16:creationId xmlns:a16="http://schemas.microsoft.com/office/drawing/2014/main" id="{DEF6C563-D271-3D48-F955-2AB55B108FC9}"/>
              </a:ext>
            </a:extLst>
          </p:cNvPr>
          <p:cNvSpPr txBox="1">
            <a:spLocks/>
          </p:cNvSpPr>
          <p:nvPr/>
        </p:nvSpPr>
        <p:spPr>
          <a:xfrm>
            <a:off x="992188" y="1497901"/>
            <a:ext cx="10376293" cy="45234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t>After it is determined you have a contribution, the transaction should be assessed to determine whether any conditions exist. Two things need to exist for the grant to be considered conditional:</a:t>
            </a:r>
          </a:p>
          <a:p>
            <a:endParaRPr lang="en-US" sz="2400" dirty="0"/>
          </a:p>
          <a:p>
            <a:pPr marL="342900" indent="-342900">
              <a:buAutoNum type="arabicPeriod"/>
            </a:pPr>
            <a:r>
              <a:rPr lang="en-US" sz="2400" dirty="0"/>
              <a:t>There is a barrier the nonprofit must overcome to be entitled to the resources, and</a:t>
            </a:r>
          </a:p>
          <a:p>
            <a:pPr marL="342900" indent="-342900">
              <a:buAutoNum type="arabicPeriod"/>
            </a:pPr>
            <a:endParaRPr lang="en-US" sz="2400" dirty="0"/>
          </a:p>
          <a:p>
            <a:pPr marL="342900" indent="-342900">
              <a:buAutoNum type="arabicPeriod"/>
            </a:pPr>
            <a:r>
              <a:rPr lang="en-US" sz="2400" dirty="0"/>
              <a:t>The contributor retains a right of return for the resources provided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463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531812"/>
          </a:xfrm>
        </p:spPr>
        <p:txBody>
          <a:bodyPr>
            <a:noAutofit/>
          </a:bodyPr>
          <a:lstStyle/>
          <a:p>
            <a:r>
              <a:rPr lang="en-US" sz="4400" dirty="0"/>
              <a:t>Barrier</a:t>
            </a:r>
          </a:p>
        </p:txBody>
      </p:sp>
      <p:sp>
        <p:nvSpPr>
          <p:cNvPr id="4" name="Text Placeholder 3"/>
          <p:cNvSpPr>
            <a:spLocks noGrp="1"/>
          </p:cNvSpPr>
          <p:nvPr>
            <p:ph type="body" sz="half" idx="2"/>
          </p:nvPr>
        </p:nvSpPr>
        <p:spPr>
          <a:xfrm>
            <a:off x="839788" y="1345501"/>
            <a:ext cx="10376293" cy="4523487"/>
          </a:xfrm>
        </p:spPr>
        <p:txBody>
          <a:bodyPr/>
          <a:lstStyle/>
          <a:p>
            <a:endParaRPr lang="en-US" dirty="0"/>
          </a:p>
          <a:p>
            <a:r>
              <a:rPr lang="en-US" dirty="0"/>
              <a:t>    </a:t>
            </a:r>
          </a:p>
          <a:p>
            <a:pPr marL="285750" indent="-285750">
              <a:buFont typeface="Arial" panose="020B0604020202020204" pitchFamily="34" charset="0"/>
              <a:buChar char="•"/>
            </a:pPr>
            <a:endParaRPr lang="en-US" dirty="0"/>
          </a:p>
        </p:txBody>
      </p:sp>
      <p:sp>
        <p:nvSpPr>
          <p:cNvPr id="3" name="Text Placeholder 3">
            <a:extLst>
              <a:ext uri="{FF2B5EF4-FFF2-40B4-BE49-F238E27FC236}">
                <a16:creationId xmlns:a16="http://schemas.microsoft.com/office/drawing/2014/main" id="{DEF6C563-D271-3D48-F955-2AB55B108FC9}"/>
              </a:ext>
            </a:extLst>
          </p:cNvPr>
          <p:cNvSpPr txBox="1">
            <a:spLocks/>
          </p:cNvSpPr>
          <p:nvPr/>
        </p:nvSpPr>
        <p:spPr>
          <a:xfrm>
            <a:off x="992188" y="1497901"/>
            <a:ext cx="10376293" cy="45234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fontAlgn="base"/>
            <a:r>
              <a:rPr lang="en-US" sz="2400" dirty="0"/>
              <a:t>The existence of a barrier is subject to judgment, possible indicators of a barrier are:</a:t>
            </a:r>
          </a:p>
          <a:p>
            <a:pPr algn="l" fontAlgn="base"/>
            <a:endParaRPr lang="en-US" sz="2400" dirty="0"/>
          </a:p>
          <a:p>
            <a:pPr lvl="1" fontAlgn="base">
              <a:buFont typeface="Arial" panose="020B0604020202020204" pitchFamily="34" charset="0"/>
              <a:buChar char="•"/>
            </a:pPr>
            <a:r>
              <a:rPr lang="en-US" sz="2400" dirty="0"/>
              <a:t>A measurable barrier</a:t>
            </a:r>
          </a:p>
          <a:p>
            <a:pPr lvl="1" fontAlgn="base">
              <a:buFont typeface="Arial" panose="020B0604020202020204" pitchFamily="34" charset="0"/>
              <a:buChar char="•"/>
            </a:pPr>
            <a:endParaRPr lang="en-US" sz="2400" dirty="0"/>
          </a:p>
          <a:p>
            <a:pPr lvl="1" fontAlgn="base">
              <a:buFont typeface="Arial" panose="020B0604020202020204" pitchFamily="34" charset="0"/>
              <a:buChar char="•"/>
            </a:pPr>
            <a:r>
              <a:rPr lang="en-US" sz="2400" dirty="0"/>
              <a:t>Limited discretion in the conduct of an activity</a:t>
            </a:r>
          </a:p>
          <a:p>
            <a:pPr lvl="1" fontAlgn="base">
              <a:buFont typeface="Arial" panose="020B0604020202020204" pitchFamily="34" charset="0"/>
              <a:buChar char="•"/>
            </a:pPr>
            <a:endParaRPr lang="en-US" sz="2400" dirty="0"/>
          </a:p>
          <a:p>
            <a:pPr lvl="1" fontAlgn="base">
              <a:buFont typeface="Arial" panose="020B0604020202020204" pitchFamily="34" charset="0"/>
              <a:buChar char="•"/>
            </a:pPr>
            <a:r>
              <a:rPr lang="en-US" sz="2400" dirty="0"/>
              <a:t>Requirements related to the purpose of the agreement</a:t>
            </a:r>
          </a:p>
        </p:txBody>
      </p:sp>
    </p:spTree>
    <p:extLst>
      <p:ext uri="{BB962C8B-B14F-4D97-AF65-F5344CB8AC3E}">
        <p14:creationId xmlns:p14="http://schemas.microsoft.com/office/powerpoint/2010/main" val="104493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580292"/>
          </a:xfrm>
        </p:spPr>
        <p:txBody>
          <a:bodyPr>
            <a:noAutofit/>
          </a:bodyPr>
          <a:lstStyle/>
          <a:p>
            <a:r>
              <a:rPr lang="en-US" sz="4400" dirty="0"/>
              <a:t>Revenue Recognition</a:t>
            </a:r>
          </a:p>
        </p:txBody>
      </p:sp>
      <p:sp>
        <p:nvSpPr>
          <p:cNvPr id="4" name="Text Placeholder 3"/>
          <p:cNvSpPr>
            <a:spLocks noGrp="1"/>
          </p:cNvSpPr>
          <p:nvPr>
            <p:ph type="body" sz="half" idx="2"/>
          </p:nvPr>
        </p:nvSpPr>
        <p:spPr>
          <a:xfrm>
            <a:off x="839788" y="1345501"/>
            <a:ext cx="10376293" cy="4523487"/>
          </a:xfrm>
        </p:spPr>
        <p:txBody>
          <a:bodyPr/>
          <a:lstStyle/>
          <a:p>
            <a:pPr marL="285750" indent="-285750">
              <a:buFont typeface="Arial" panose="020B0604020202020204" pitchFamily="34" charset="0"/>
              <a:buChar char="•"/>
            </a:pPr>
            <a:r>
              <a:rPr lang="en-US" sz="2400" dirty="0"/>
              <a:t>The revenue recognition for an unconditional contribution is simple – recognized at the time the contribution is made or received. </a:t>
            </a:r>
          </a:p>
          <a:p>
            <a:endParaRPr lang="en-US" sz="2400" dirty="0"/>
          </a:p>
          <a:p>
            <a:pPr marL="285750" indent="-285750">
              <a:buFont typeface="Arial" panose="020B0604020202020204" pitchFamily="34" charset="0"/>
              <a:buChar char="•"/>
            </a:pPr>
            <a:r>
              <a:rPr lang="en-US" sz="2400" dirty="0"/>
              <a:t>Conditional contributions would be recognized once the conditions are met. One exception to this is if cash or other assets were received in advance. If this is the case, the assets received would be recorded as a refundable advance liability until all of the conditions were met. </a:t>
            </a:r>
          </a:p>
          <a:p>
            <a:pPr marL="742950" lvl="1" indent="-285750">
              <a:buFont typeface="Arial" panose="020B0604020202020204" pitchFamily="34" charset="0"/>
              <a:buChar char="•"/>
            </a:pPr>
            <a:r>
              <a:rPr lang="en-US" sz="2400" dirty="0"/>
              <a:t>If you require audited financial statements, conditional contributions require disclosure in your financial statements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694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649435" cy="580292"/>
          </a:xfrm>
        </p:spPr>
        <p:txBody>
          <a:bodyPr>
            <a:noAutofit/>
          </a:bodyPr>
          <a:lstStyle/>
          <a:p>
            <a:r>
              <a:rPr lang="en-US" sz="4400" dirty="0"/>
              <a:t>Unconditional Promises to Give</a:t>
            </a:r>
          </a:p>
        </p:txBody>
      </p:sp>
      <p:sp>
        <p:nvSpPr>
          <p:cNvPr id="4" name="Text Placeholder 3"/>
          <p:cNvSpPr>
            <a:spLocks noGrp="1"/>
          </p:cNvSpPr>
          <p:nvPr>
            <p:ph type="body" sz="half" idx="2"/>
          </p:nvPr>
        </p:nvSpPr>
        <p:spPr>
          <a:xfrm>
            <a:off x="839788" y="1345501"/>
            <a:ext cx="10376293" cy="4523487"/>
          </a:xfrm>
        </p:spPr>
        <p:txBody>
          <a:bodyPr>
            <a:normAutofit fontScale="92500"/>
          </a:bodyPr>
          <a:lstStyle/>
          <a:p>
            <a:pPr marL="285750" indent="-285750">
              <a:buFont typeface="Arial" panose="020B0604020202020204" pitchFamily="34" charset="0"/>
              <a:buChar char="•"/>
            </a:pPr>
            <a:r>
              <a:rPr lang="en-US" sz="2400" dirty="0"/>
              <a:t>Often donors will make a promise of a future gift to an Organization referred to as a “promise to give”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Most commonly seen in capital campaigns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unconditional, these promises to give should be recognized when they are received (if sufficient evidence exists in the form of verifiable documentation that a promise was made and received)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expected to be received in greater than 12 months, present value techniques should be used to determine the fair value of the pledge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7663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055"/>
            <a:ext cx="10377653" cy="1478570"/>
          </a:xfrm>
        </p:spPr>
        <p:txBody>
          <a:bodyPr/>
          <a:lstStyle/>
          <a:p>
            <a:r>
              <a:rPr lang="en-US" dirty="0"/>
              <a:t>Restricted Contributions	</a:t>
            </a:r>
          </a:p>
        </p:txBody>
      </p:sp>
      <p:sp>
        <p:nvSpPr>
          <p:cNvPr id="3" name="Content Placeholder 2"/>
          <p:cNvSpPr>
            <a:spLocks noGrp="1"/>
          </p:cNvSpPr>
          <p:nvPr>
            <p:ph idx="1"/>
          </p:nvPr>
        </p:nvSpPr>
        <p:spPr>
          <a:xfrm>
            <a:off x="838200" y="1648072"/>
            <a:ext cx="10515600" cy="4351338"/>
          </a:xfrm>
        </p:spPr>
        <p:txBody>
          <a:bodyPr/>
          <a:lstStyle/>
          <a:p>
            <a:r>
              <a:rPr lang="en-US" sz="2400" dirty="0"/>
              <a:t>Contributions can only be restricted by donors </a:t>
            </a:r>
          </a:p>
          <a:p>
            <a:pPr lvl="1"/>
            <a:r>
              <a:rPr lang="en-US" sz="2000" dirty="0"/>
              <a:t>Board members and management can not restrict donations – board designated</a:t>
            </a:r>
          </a:p>
          <a:p>
            <a:r>
              <a:rPr lang="en-US" sz="2400" dirty="0"/>
              <a:t>Restricted contributions can have a purpose restriction or time restriction</a:t>
            </a:r>
          </a:p>
          <a:p>
            <a:r>
              <a:rPr lang="en-US" sz="2400" dirty="0"/>
              <a:t>Documentation </a:t>
            </a:r>
          </a:p>
          <a:p>
            <a:pPr lvl="1"/>
            <a:r>
              <a:rPr lang="en-US" sz="2000" dirty="0"/>
              <a:t>Donor communication/check stubs – keep as evidence of restrictions</a:t>
            </a:r>
          </a:p>
          <a:p>
            <a:pPr lvl="1"/>
            <a:r>
              <a:rPr lang="en-US" sz="2000" dirty="0"/>
              <a:t>Expenses and fixed asset purchases - keep as evidence of fulfilling restrictions</a:t>
            </a:r>
          </a:p>
          <a:p>
            <a:endParaRPr lang="en-US" sz="2000" dirty="0"/>
          </a:p>
          <a:p>
            <a:pPr marL="457200" lvl="1" indent="0">
              <a:buNone/>
            </a:pPr>
            <a:endParaRPr lang="en-US" dirty="0"/>
          </a:p>
        </p:txBody>
      </p:sp>
    </p:spTree>
    <p:extLst>
      <p:ext uri="{BB962C8B-B14F-4D97-AF65-F5344CB8AC3E}">
        <p14:creationId xmlns:p14="http://schemas.microsoft.com/office/powerpoint/2010/main" val="38915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0EA48A1-9DD5-4A53-8320-1A6463BDC195}"/>
              </a:ext>
            </a:extLst>
          </p:cNvPr>
          <p:cNvGraphicFramePr>
            <a:graphicFrameLocks noGrp="1"/>
          </p:cNvGraphicFramePr>
          <p:nvPr/>
        </p:nvGraphicFramePr>
        <p:xfrm>
          <a:off x="704166" y="2661009"/>
          <a:ext cx="10783672" cy="644899"/>
        </p:xfrm>
        <a:graphic>
          <a:graphicData uri="http://schemas.openxmlformats.org/drawingml/2006/table">
            <a:tbl>
              <a:tblPr firstRow="1" bandRow="1">
                <a:tableStyleId>{5C22544A-7EE6-4342-B048-85BDC9FD1C3A}</a:tableStyleId>
              </a:tblPr>
              <a:tblGrid>
                <a:gridCol w="1347959">
                  <a:extLst>
                    <a:ext uri="{9D8B030D-6E8A-4147-A177-3AD203B41FA5}">
                      <a16:colId xmlns:a16="http://schemas.microsoft.com/office/drawing/2014/main" val="2265823499"/>
                    </a:ext>
                  </a:extLst>
                </a:gridCol>
                <a:gridCol w="1347959">
                  <a:extLst>
                    <a:ext uri="{9D8B030D-6E8A-4147-A177-3AD203B41FA5}">
                      <a16:colId xmlns:a16="http://schemas.microsoft.com/office/drawing/2014/main" val="2564792663"/>
                    </a:ext>
                  </a:extLst>
                </a:gridCol>
                <a:gridCol w="1143781">
                  <a:extLst>
                    <a:ext uri="{9D8B030D-6E8A-4147-A177-3AD203B41FA5}">
                      <a16:colId xmlns:a16="http://schemas.microsoft.com/office/drawing/2014/main" val="1957830169"/>
                    </a:ext>
                  </a:extLst>
                </a:gridCol>
                <a:gridCol w="1552137">
                  <a:extLst>
                    <a:ext uri="{9D8B030D-6E8A-4147-A177-3AD203B41FA5}">
                      <a16:colId xmlns:a16="http://schemas.microsoft.com/office/drawing/2014/main" val="1376277798"/>
                    </a:ext>
                  </a:extLst>
                </a:gridCol>
                <a:gridCol w="1347959">
                  <a:extLst>
                    <a:ext uri="{9D8B030D-6E8A-4147-A177-3AD203B41FA5}">
                      <a16:colId xmlns:a16="http://schemas.microsoft.com/office/drawing/2014/main" val="1069975480"/>
                    </a:ext>
                  </a:extLst>
                </a:gridCol>
                <a:gridCol w="1347959">
                  <a:extLst>
                    <a:ext uri="{9D8B030D-6E8A-4147-A177-3AD203B41FA5}">
                      <a16:colId xmlns:a16="http://schemas.microsoft.com/office/drawing/2014/main" val="2720325082"/>
                    </a:ext>
                  </a:extLst>
                </a:gridCol>
                <a:gridCol w="1347959">
                  <a:extLst>
                    <a:ext uri="{9D8B030D-6E8A-4147-A177-3AD203B41FA5}">
                      <a16:colId xmlns:a16="http://schemas.microsoft.com/office/drawing/2014/main" val="1754638609"/>
                    </a:ext>
                  </a:extLst>
                </a:gridCol>
                <a:gridCol w="1347959">
                  <a:extLst>
                    <a:ext uri="{9D8B030D-6E8A-4147-A177-3AD203B41FA5}">
                      <a16:colId xmlns:a16="http://schemas.microsoft.com/office/drawing/2014/main" val="4078577359"/>
                    </a:ext>
                  </a:extLst>
                </a:gridCol>
              </a:tblGrid>
              <a:tr h="644899">
                <a:tc>
                  <a:txBody>
                    <a:bodyPr/>
                    <a:lstStyle/>
                    <a:p>
                      <a:pPr algn="r"/>
                      <a:r>
                        <a:rPr lang="en-US" sz="2400" dirty="0">
                          <a:solidFill>
                            <a:schemeClr val="tx2"/>
                          </a:solidFill>
                          <a:latin typeface="+mj-lt"/>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cap="all" baseline="0" dirty="0">
                          <a:latin typeface="Termina Black" panose="00000A00000000000000" pitchFamily="50" charset="0"/>
                        </a:rPr>
                        <a:t>Offices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cap="all" baseline="0" dirty="0">
                          <a:latin typeface="Termina Black" panose="00000A00000000000000" pitchFamily="50" charset="0"/>
                        </a:rPr>
                        <a:t>Partners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$29M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cap="all" baseline="0" dirty="0">
                          <a:latin typeface="Termina Black" panose="00000A00000000000000" pitchFamily="50" charset="0"/>
                        </a:rPr>
                        <a:t>Net</a:t>
                      </a:r>
                    </a:p>
                    <a:p>
                      <a:r>
                        <a:rPr lang="en-US" sz="1400" cap="all" baseline="0" dirty="0">
                          <a:latin typeface="Termina Black" panose="00000A00000000000000" pitchFamily="50" charset="0"/>
                        </a:rPr>
                        <a:t>Revenue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63+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dirty="0">
                          <a:latin typeface="Termina Black" panose="00000A00000000000000" pitchFamily="50" charset="0"/>
                        </a:rPr>
                        <a:t>CPAs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226532"/>
                  </a:ext>
                </a:extLst>
              </a:tr>
            </a:tbl>
          </a:graphicData>
        </a:graphic>
      </p:graphicFrame>
      <p:graphicFrame>
        <p:nvGraphicFramePr>
          <p:cNvPr id="3" name="Table 2">
            <a:extLst>
              <a:ext uri="{FF2B5EF4-FFF2-40B4-BE49-F238E27FC236}">
                <a16:creationId xmlns:a16="http://schemas.microsoft.com/office/drawing/2014/main" id="{6043271E-54BA-41EB-B6E7-7194CCC9E7D6}"/>
              </a:ext>
            </a:extLst>
          </p:cNvPr>
          <p:cNvGraphicFramePr>
            <a:graphicFrameLocks noGrp="1"/>
          </p:cNvGraphicFramePr>
          <p:nvPr/>
        </p:nvGraphicFramePr>
        <p:xfrm>
          <a:off x="1663796" y="3706838"/>
          <a:ext cx="8864407" cy="644899"/>
        </p:xfrm>
        <a:graphic>
          <a:graphicData uri="http://schemas.openxmlformats.org/drawingml/2006/table">
            <a:tbl>
              <a:tblPr firstRow="1" bandRow="1">
                <a:tableStyleId>{5C22544A-7EE6-4342-B048-85BDC9FD1C3A}</a:tableStyleId>
              </a:tblPr>
              <a:tblGrid>
                <a:gridCol w="1477401">
                  <a:extLst>
                    <a:ext uri="{9D8B030D-6E8A-4147-A177-3AD203B41FA5}">
                      <a16:colId xmlns:a16="http://schemas.microsoft.com/office/drawing/2014/main" val="2265823499"/>
                    </a:ext>
                  </a:extLst>
                </a:gridCol>
                <a:gridCol w="1211289">
                  <a:extLst>
                    <a:ext uri="{9D8B030D-6E8A-4147-A177-3AD203B41FA5}">
                      <a16:colId xmlns:a16="http://schemas.microsoft.com/office/drawing/2014/main" val="2564792663"/>
                    </a:ext>
                  </a:extLst>
                </a:gridCol>
                <a:gridCol w="1139483">
                  <a:extLst>
                    <a:ext uri="{9D8B030D-6E8A-4147-A177-3AD203B41FA5}">
                      <a16:colId xmlns:a16="http://schemas.microsoft.com/office/drawing/2014/main" val="1957830169"/>
                    </a:ext>
                  </a:extLst>
                </a:gridCol>
                <a:gridCol w="2081431">
                  <a:extLst>
                    <a:ext uri="{9D8B030D-6E8A-4147-A177-3AD203B41FA5}">
                      <a16:colId xmlns:a16="http://schemas.microsoft.com/office/drawing/2014/main" val="1376277798"/>
                    </a:ext>
                  </a:extLst>
                </a:gridCol>
                <a:gridCol w="1505831">
                  <a:extLst>
                    <a:ext uri="{9D8B030D-6E8A-4147-A177-3AD203B41FA5}">
                      <a16:colId xmlns:a16="http://schemas.microsoft.com/office/drawing/2014/main" val="1069975480"/>
                    </a:ext>
                  </a:extLst>
                </a:gridCol>
                <a:gridCol w="1448972">
                  <a:extLst>
                    <a:ext uri="{9D8B030D-6E8A-4147-A177-3AD203B41FA5}">
                      <a16:colId xmlns:a16="http://schemas.microsoft.com/office/drawing/2014/main" val="2720325082"/>
                    </a:ext>
                  </a:extLst>
                </a:gridCol>
              </a:tblGrid>
              <a:tr h="644899">
                <a:tc>
                  <a:txBody>
                    <a:bodyPr/>
                    <a:lstStyle/>
                    <a:p>
                      <a:pPr algn="l"/>
                      <a:r>
                        <a:rPr lang="en-US" sz="1400" cap="all" baseline="0" dirty="0">
                          <a:latin typeface="Termina Black" panose="00000A00000000000000" pitchFamily="50" charset="0"/>
                        </a:rPr>
                        <a:t>Founded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solidFill>
                          <a:latin typeface="+mj-lt"/>
                          <a:ea typeface="+mn-ea"/>
                          <a:cs typeface="+mn-cs"/>
                        </a:rPr>
                        <a:t>1956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a:solidFill>
                            <a:schemeClr val="tx2"/>
                          </a:solidFill>
                          <a:latin typeface="+mj-lt"/>
                        </a:rPr>
                        <a:t>180</a:t>
                      </a:r>
                      <a:r>
                        <a:rPr lang="en-US" sz="2400" dirty="0">
                          <a:solidFill>
                            <a:schemeClr val="tx2"/>
                          </a:solidFill>
                          <a:latin typeface="+mj-lt"/>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cap="all" baseline="0" dirty="0">
                          <a:latin typeface="Termina Black" panose="00000A00000000000000" pitchFamily="50" charset="0"/>
                        </a:rPr>
                        <a:t>Employees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10,000+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cap="all" baseline="0" dirty="0">
                          <a:latin typeface="Termina Black" panose="00000A00000000000000" pitchFamily="50" charset="0"/>
                        </a:rPr>
                        <a:t>Clients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226532"/>
                  </a:ext>
                </a:extLst>
              </a:tr>
            </a:tbl>
          </a:graphicData>
        </a:graphic>
      </p:graphicFrame>
    </p:spTree>
    <p:extLst>
      <p:ext uri="{BB962C8B-B14F-4D97-AF65-F5344CB8AC3E}">
        <p14:creationId xmlns:p14="http://schemas.microsoft.com/office/powerpoint/2010/main" val="324260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Tracking Restricted Contributions</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Need to ensure donor wishes are being met</a:t>
            </a:r>
          </a:p>
          <a:p>
            <a:r>
              <a:rPr lang="en-US" sz="2400" dirty="0"/>
              <a:t>Ways to track restrictions/spending:</a:t>
            </a:r>
          </a:p>
          <a:p>
            <a:pPr lvl="1"/>
            <a:r>
              <a:rPr lang="en-US" sz="2000" dirty="0"/>
              <a:t>Creating classes or projects in your software</a:t>
            </a:r>
          </a:p>
          <a:p>
            <a:pPr lvl="1"/>
            <a:r>
              <a:rPr lang="en-US" sz="2000" dirty="0"/>
              <a:t>Excel spreadsheets</a:t>
            </a:r>
          </a:p>
          <a:p>
            <a:pPr lvl="1"/>
            <a:r>
              <a:rPr lang="en-US" sz="2000" dirty="0"/>
              <a:t>Don’t net the revenue and expenses – need separate GL accounts</a:t>
            </a:r>
          </a:p>
          <a:p>
            <a:pPr lvl="1"/>
            <a:r>
              <a:rPr lang="en-US" sz="2000" dirty="0"/>
              <a:t>Don’t create one account for the spending – need to still break out spending by proper expense accounts</a:t>
            </a:r>
          </a:p>
          <a:p>
            <a:endParaRPr lang="en-US" dirty="0"/>
          </a:p>
        </p:txBody>
      </p:sp>
    </p:spTree>
    <p:extLst>
      <p:ext uri="{BB962C8B-B14F-4D97-AF65-F5344CB8AC3E}">
        <p14:creationId xmlns:p14="http://schemas.microsoft.com/office/powerpoint/2010/main" val="143702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Capital Campaign Considerations</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Ensure accounting and development are working together. </a:t>
            </a:r>
          </a:p>
          <a:p>
            <a:r>
              <a:rPr lang="en-US" sz="2400" dirty="0"/>
              <a:t>Have documentation for all pledges. </a:t>
            </a:r>
          </a:p>
          <a:p>
            <a:r>
              <a:rPr lang="en-US" sz="2400" dirty="0"/>
              <a:t>Make sure campaign budget is clear so donors know what their funds are being used on. </a:t>
            </a:r>
          </a:p>
          <a:p>
            <a:r>
              <a:rPr lang="en-US" sz="2400" dirty="0"/>
              <a:t>Have a system in place to track donations as well as the spending of those donations.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577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055"/>
            <a:ext cx="10377653" cy="1478570"/>
          </a:xfrm>
        </p:spPr>
        <p:txBody>
          <a:bodyPr/>
          <a:lstStyle/>
          <a:p>
            <a:r>
              <a:rPr lang="en-US" dirty="0"/>
              <a:t>Stock Donation Accounting</a:t>
            </a:r>
          </a:p>
        </p:txBody>
      </p:sp>
      <p:sp>
        <p:nvSpPr>
          <p:cNvPr id="3" name="Content Placeholder 2"/>
          <p:cNvSpPr>
            <a:spLocks noGrp="1"/>
          </p:cNvSpPr>
          <p:nvPr>
            <p:ph idx="1"/>
          </p:nvPr>
        </p:nvSpPr>
        <p:spPr>
          <a:xfrm>
            <a:off x="838200" y="1648072"/>
            <a:ext cx="10515600" cy="4351338"/>
          </a:xfrm>
        </p:spPr>
        <p:txBody>
          <a:bodyPr/>
          <a:lstStyle/>
          <a:p>
            <a:r>
              <a:rPr lang="en-US" sz="2400" dirty="0"/>
              <a:t>Recorded as a contribution at fair market value on the date of receipt. </a:t>
            </a:r>
          </a:p>
          <a:p>
            <a:r>
              <a:rPr lang="en-US" sz="2400" dirty="0"/>
              <a:t>If subsequently sold, report the difference in sale price and contribution amount as investment income.</a:t>
            </a:r>
          </a:p>
          <a:p>
            <a:r>
              <a:rPr lang="en-US" sz="2400" dirty="0"/>
              <a:t>Generally if sold immediately, there will be an immaterial difference. </a:t>
            </a:r>
          </a:p>
          <a:p>
            <a:r>
              <a:rPr lang="en-US" sz="2400" dirty="0"/>
              <a:t>If stock is held for a length of time before sold, could result in significant difference.</a:t>
            </a:r>
          </a:p>
          <a:p>
            <a:r>
              <a:rPr lang="en-US" sz="2400" dirty="0"/>
              <a:t>Reminder: When thanking donor for a gift of stock, do not list the value of the stock. Only list the number of shares and name of stock. </a:t>
            </a:r>
            <a:endParaRPr lang="en-US" sz="2000" dirty="0"/>
          </a:p>
          <a:p>
            <a:pPr marL="457200" lvl="1" indent="0">
              <a:buNone/>
            </a:pPr>
            <a:endParaRPr lang="en-US" dirty="0"/>
          </a:p>
        </p:txBody>
      </p:sp>
    </p:spTree>
    <p:extLst>
      <p:ext uri="{BB962C8B-B14F-4D97-AF65-F5344CB8AC3E}">
        <p14:creationId xmlns:p14="http://schemas.microsoft.com/office/powerpoint/2010/main" val="209606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Year End Donation Accounting</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Develop a process to track year end donations to ensure they are recorded in the correct period.</a:t>
            </a:r>
          </a:p>
          <a:p>
            <a:r>
              <a:rPr lang="en-US" sz="2400" dirty="0"/>
              <a:t>Donations should be recorded when received or pledged, not based on the check date. </a:t>
            </a:r>
          </a:p>
          <a:p>
            <a:r>
              <a:rPr lang="en-US" sz="2400" dirty="0"/>
              <a:t>Year end cutoff guidelines for various donation methods:</a:t>
            </a:r>
          </a:p>
          <a:p>
            <a:pPr lvl="1"/>
            <a:r>
              <a:rPr lang="en-US" dirty="0"/>
              <a:t>In person – date physically received by the organization.</a:t>
            </a:r>
          </a:p>
          <a:p>
            <a:pPr lvl="1"/>
            <a:r>
              <a:rPr lang="en-US" dirty="0"/>
              <a:t>Mailed – date received by the organization. If not able to check mail around year end, use postmark date as guideline.</a:t>
            </a:r>
          </a:p>
          <a:p>
            <a:pPr lvl="1"/>
            <a:r>
              <a:rPr lang="en-US" dirty="0"/>
              <a:t>Credit card – when fully processed (approved by card issuer).</a:t>
            </a:r>
          </a:p>
        </p:txBody>
      </p:sp>
    </p:spTree>
    <p:extLst>
      <p:ext uri="{BB962C8B-B14F-4D97-AF65-F5344CB8AC3E}">
        <p14:creationId xmlns:p14="http://schemas.microsoft.com/office/powerpoint/2010/main" val="427544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In-kind Contributions</a:t>
            </a:r>
          </a:p>
        </p:txBody>
      </p:sp>
    </p:spTree>
    <p:extLst>
      <p:ext uri="{BB962C8B-B14F-4D97-AF65-F5344CB8AC3E}">
        <p14:creationId xmlns:p14="http://schemas.microsoft.com/office/powerpoint/2010/main" val="280485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1F06-42B1-4239-C8C2-746BA455225C}"/>
              </a:ext>
            </a:extLst>
          </p:cNvPr>
          <p:cNvSpPr>
            <a:spLocks noGrp="1"/>
          </p:cNvSpPr>
          <p:nvPr>
            <p:ph type="title"/>
          </p:nvPr>
        </p:nvSpPr>
        <p:spPr/>
        <p:txBody>
          <a:bodyPr/>
          <a:lstStyle/>
          <a:p>
            <a:r>
              <a:rPr lang="en-US" dirty="0"/>
              <a:t>Presenter</a:t>
            </a:r>
          </a:p>
        </p:txBody>
      </p:sp>
      <p:pic>
        <p:nvPicPr>
          <p:cNvPr id="10" name="Content Placeholder 9">
            <a:extLst>
              <a:ext uri="{FF2B5EF4-FFF2-40B4-BE49-F238E27FC236}">
                <a16:creationId xmlns:a16="http://schemas.microsoft.com/office/drawing/2014/main" id="{16948D14-8CF8-7D72-8F0D-B0FB821AB21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1066250" y="1812661"/>
            <a:ext cx="2760800" cy="4141200"/>
          </a:xfrm>
        </p:spPr>
      </p:pic>
      <p:sp>
        <p:nvSpPr>
          <p:cNvPr id="14" name="TextBox 13">
            <a:extLst>
              <a:ext uri="{FF2B5EF4-FFF2-40B4-BE49-F238E27FC236}">
                <a16:creationId xmlns:a16="http://schemas.microsoft.com/office/drawing/2014/main" id="{16AB944C-4DAD-5FE0-4A9C-58F1CA6AC9CB}"/>
              </a:ext>
            </a:extLst>
          </p:cNvPr>
          <p:cNvSpPr txBox="1"/>
          <p:nvPr/>
        </p:nvSpPr>
        <p:spPr>
          <a:xfrm>
            <a:off x="4133850" y="1812661"/>
            <a:ext cx="3136096" cy="2062103"/>
          </a:xfrm>
          <a:prstGeom prst="rect">
            <a:avLst/>
          </a:prstGeom>
          <a:noFill/>
        </p:spPr>
        <p:txBody>
          <a:bodyPr wrap="square" rtlCol="0">
            <a:spAutoFit/>
          </a:bodyPr>
          <a:lstStyle/>
          <a:p>
            <a:r>
              <a:rPr lang="en-US" sz="3600" dirty="0">
                <a:latin typeface="Termina Black" panose="00000A00000000000000" pitchFamily="50" charset="0"/>
              </a:rPr>
              <a:t>Emily Donohue</a:t>
            </a:r>
          </a:p>
          <a:p>
            <a:r>
              <a:rPr lang="en-US" sz="2800" dirty="0">
                <a:latin typeface="+mj-lt"/>
              </a:rPr>
              <a:t>CPA</a:t>
            </a:r>
          </a:p>
          <a:p>
            <a:r>
              <a:rPr lang="en-US" sz="2800" dirty="0">
                <a:latin typeface="+mj-lt"/>
              </a:rPr>
              <a:t>Manager</a:t>
            </a:r>
          </a:p>
        </p:txBody>
      </p:sp>
    </p:spTree>
    <p:extLst>
      <p:ext uri="{BB962C8B-B14F-4D97-AF65-F5344CB8AC3E}">
        <p14:creationId xmlns:p14="http://schemas.microsoft.com/office/powerpoint/2010/main" val="100402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In-Kind Contributions</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Donations of non-financial assets, including goods and services.</a:t>
            </a:r>
          </a:p>
          <a:p>
            <a:endParaRPr lang="en-US" sz="2400" dirty="0"/>
          </a:p>
          <a:p>
            <a:r>
              <a:rPr lang="en-US" sz="2400" dirty="0"/>
              <a:t>Include fixed assets (land, buildings, equipment), use of fixed assets or utilities, materials and supplies, intangible assets, services, and unconditional promises of those assets.</a:t>
            </a:r>
          </a:p>
          <a:p>
            <a:endParaRPr lang="en-US" dirty="0"/>
          </a:p>
        </p:txBody>
      </p:sp>
    </p:spTree>
    <p:extLst>
      <p:ext uri="{BB962C8B-B14F-4D97-AF65-F5344CB8AC3E}">
        <p14:creationId xmlns:p14="http://schemas.microsoft.com/office/powerpoint/2010/main" val="110081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Contributed Services Definition</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Recognize contributed services if services provided:</a:t>
            </a:r>
          </a:p>
          <a:p>
            <a:pPr lvl="1"/>
            <a:r>
              <a:rPr lang="en-US" dirty="0"/>
              <a:t>Create or enhance nonfinancial assets</a:t>
            </a:r>
          </a:p>
          <a:p>
            <a:pPr lvl="1"/>
            <a:r>
              <a:rPr lang="en-US" dirty="0"/>
              <a:t>Require and are provided by individuals possessing specialized skills</a:t>
            </a:r>
          </a:p>
          <a:p>
            <a:pPr lvl="1"/>
            <a:r>
              <a:rPr lang="en-US" dirty="0"/>
              <a:t>Services would typically need to be purchased if not donated</a:t>
            </a:r>
          </a:p>
          <a:p>
            <a:pPr lvl="1"/>
            <a:endParaRPr lang="en-US" dirty="0"/>
          </a:p>
          <a:p>
            <a:r>
              <a:rPr lang="en-US" sz="2400" dirty="0"/>
              <a:t>Examples: Accountants, lawyers, teachers, etc.</a:t>
            </a:r>
          </a:p>
          <a:p>
            <a:endParaRPr lang="en-US" sz="2400" dirty="0"/>
          </a:p>
          <a:p>
            <a:r>
              <a:rPr lang="en-US" sz="2400" dirty="0"/>
              <a:t>Volunteer time is not recorded as in-kind service contributions because it does not meet the requirements above.</a:t>
            </a:r>
          </a:p>
          <a:p>
            <a:endParaRPr lang="en-US" dirty="0"/>
          </a:p>
        </p:txBody>
      </p:sp>
    </p:spTree>
    <p:extLst>
      <p:ext uri="{BB962C8B-B14F-4D97-AF65-F5344CB8AC3E}">
        <p14:creationId xmlns:p14="http://schemas.microsoft.com/office/powerpoint/2010/main" val="270616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Valuation of In-Kind Contributions</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Valued at fair value on the date contribution is received.</a:t>
            </a:r>
          </a:p>
          <a:p>
            <a:endParaRPr lang="en-US" sz="2400" dirty="0"/>
          </a:p>
          <a:p>
            <a:r>
              <a:rPr lang="en-US" sz="2400" dirty="0"/>
              <a:t>Fair Value is the price that would be received to sell an asset or paid to transfer a liability in an orderly transaction between market participants at the measurement date.</a:t>
            </a:r>
          </a:p>
          <a:p>
            <a:endParaRPr lang="en-US" sz="2400" dirty="0"/>
          </a:p>
          <a:p>
            <a:r>
              <a:rPr lang="en-US" sz="2400" dirty="0"/>
              <a:t>Donation of fundraising items (i.e. auction items) are valued using the final amount received from the sale or raffle of the item.</a:t>
            </a:r>
          </a:p>
          <a:p>
            <a:endParaRPr lang="en-US" dirty="0"/>
          </a:p>
        </p:txBody>
      </p:sp>
    </p:spTree>
    <p:extLst>
      <p:ext uri="{BB962C8B-B14F-4D97-AF65-F5344CB8AC3E}">
        <p14:creationId xmlns:p14="http://schemas.microsoft.com/office/powerpoint/2010/main" val="367354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1"/>
            <a:ext cx="10377653" cy="1478570"/>
          </a:xfrm>
        </p:spPr>
        <p:txBody>
          <a:bodyPr/>
          <a:lstStyle/>
          <a:p>
            <a:r>
              <a:rPr lang="en-US" dirty="0"/>
              <a:t>Examples of Gifts-in-Kind (GIK)</a:t>
            </a:r>
          </a:p>
        </p:txBody>
      </p:sp>
      <p:sp>
        <p:nvSpPr>
          <p:cNvPr id="3" name="Content Placeholder 2"/>
          <p:cNvSpPr>
            <a:spLocks noGrp="1"/>
          </p:cNvSpPr>
          <p:nvPr>
            <p:ph idx="1"/>
          </p:nvPr>
        </p:nvSpPr>
        <p:spPr>
          <a:xfrm>
            <a:off x="838200" y="1638633"/>
            <a:ext cx="10515600" cy="4351338"/>
          </a:xfrm>
        </p:spPr>
        <p:txBody>
          <a:bodyPr>
            <a:normAutofit/>
          </a:bodyPr>
          <a:lstStyle/>
          <a:p>
            <a:r>
              <a:rPr lang="en-US" sz="2400" dirty="0"/>
              <a:t>Contributed advertisement and radio time</a:t>
            </a:r>
          </a:p>
          <a:p>
            <a:r>
              <a:rPr lang="en-US" sz="2400" dirty="0"/>
              <a:t>Contributed use of facilities, utilities</a:t>
            </a:r>
          </a:p>
          <a:p>
            <a:r>
              <a:rPr lang="en-US" sz="2400" dirty="0"/>
              <a:t>Contributed personnel costs from an affiliate</a:t>
            </a:r>
          </a:p>
          <a:p>
            <a:r>
              <a:rPr lang="en-US" sz="2400" dirty="0"/>
              <a:t>Contributions for fundraisers</a:t>
            </a:r>
          </a:p>
          <a:p>
            <a:r>
              <a:rPr lang="en-US" sz="2400" dirty="0"/>
              <a:t>Contributed administration costs</a:t>
            </a:r>
          </a:p>
          <a:p>
            <a:r>
              <a:rPr lang="en-US" sz="2400" dirty="0"/>
              <a:t>Contributed collection items</a:t>
            </a:r>
          </a:p>
          <a:p>
            <a:r>
              <a:rPr lang="en-US" sz="2400" dirty="0"/>
              <a:t>Below-market interest rates</a:t>
            </a:r>
          </a:p>
          <a:p>
            <a:endParaRPr lang="en-US" dirty="0"/>
          </a:p>
        </p:txBody>
      </p:sp>
    </p:spTree>
    <p:extLst>
      <p:ext uri="{BB962C8B-B14F-4D97-AF65-F5344CB8AC3E}">
        <p14:creationId xmlns:p14="http://schemas.microsoft.com/office/powerpoint/2010/main" val="204597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599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341"/>
            <a:ext cx="10377653" cy="1478570"/>
          </a:xfrm>
        </p:spPr>
        <p:txBody>
          <a:bodyPr>
            <a:normAutofit/>
          </a:bodyPr>
          <a:lstStyle/>
          <a:p>
            <a:r>
              <a:rPr lang="en-US" dirty="0"/>
              <a:t>ASU 2020-07 </a:t>
            </a:r>
            <a:br>
              <a:rPr lang="en-US" dirty="0"/>
            </a:br>
            <a:r>
              <a:rPr lang="en-US" sz="2700" dirty="0"/>
              <a:t>Presentation and Disclosures by Not-for-Profit Entities for Contributed Nonfinancial Assets</a:t>
            </a:r>
          </a:p>
        </p:txBody>
      </p:sp>
      <p:sp>
        <p:nvSpPr>
          <p:cNvPr id="3" name="Content Placeholder 2"/>
          <p:cNvSpPr>
            <a:spLocks noGrp="1"/>
          </p:cNvSpPr>
          <p:nvPr>
            <p:ph idx="1"/>
          </p:nvPr>
        </p:nvSpPr>
        <p:spPr>
          <a:xfrm>
            <a:off x="838200" y="1638633"/>
            <a:ext cx="10515600" cy="4351338"/>
          </a:xfrm>
        </p:spPr>
        <p:txBody>
          <a:bodyPr>
            <a:normAutofit/>
          </a:bodyPr>
          <a:lstStyle/>
          <a:p>
            <a:endParaRPr lang="en-US" dirty="0"/>
          </a:p>
          <a:p>
            <a:r>
              <a:rPr lang="en-US" sz="2400" dirty="0"/>
              <a:t>Effective for annual reporting periods beginning after June 15, 2021</a:t>
            </a:r>
          </a:p>
          <a:p>
            <a:r>
              <a:rPr lang="en-US" sz="2400" dirty="0"/>
              <a:t>Increases transparency about contributed nonfinancial assets through enhancements to presentation and disclosure</a:t>
            </a:r>
          </a:p>
          <a:p>
            <a:r>
              <a:rPr lang="en-US" sz="2400" dirty="0"/>
              <a:t>Impacts reporting of in-kind goods and services contributions</a:t>
            </a:r>
          </a:p>
          <a:p>
            <a:endParaRPr lang="en-US" dirty="0"/>
          </a:p>
        </p:txBody>
      </p:sp>
    </p:spTree>
    <p:extLst>
      <p:ext uri="{BB962C8B-B14F-4D97-AF65-F5344CB8AC3E}">
        <p14:creationId xmlns:p14="http://schemas.microsoft.com/office/powerpoint/2010/main" val="3322609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060A-A36C-B5C1-B6FE-C129D5378BD5}"/>
              </a:ext>
            </a:extLst>
          </p:cNvPr>
          <p:cNvSpPr>
            <a:spLocks noGrp="1"/>
          </p:cNvSpPr>
          <p:nvPr>
            <p:ph type="title"/>
          </p:nvPr>
        </p:nvSpPr>
        <p:spPr/>
        <p:txBody>
          <a:bodyPr/>
          <a:lstStyle/>
          <a:p>
            <a:r>
              <a:rPr lang="en-US" dirty="0"/>
              <a:t>ASU 2020-07 Requirements </a:t>
            </a:r>
            <a:br>
              <a:rPr lang="en-US" dirty="0"/>
            </a:br>
            <a:r>
              <a:rPr lang="en-US" sz="2700" dirty="0"/>
              <a:t>Statement of Activities</a:t>
            </a:r>
          </a:p>
        </p:txBody>
      </p:sp>
      <p:sp>
        <p:nvSpPr>
          <p:cNvPr id="3" name="Content Placeholder 2">
            <a:extLst>
              <a:ext uri="{FF2B5EF4-FFF2-40B4-BE49-F238E27FC236}">
                <a16:creationId xmlns:a16="http://schemas.microsoft.com/office/drawing/2014/main" id="{EDA4553D-9074-AE09-8A56-9C17B40FBECB}"/>
              </a:ext>
            </a:extLst>
          </p:cNvPr>
          <p:cNvSpPr>
            <a:spLocks noGrp="1"/>
          </p:cNvSpPr>
          <p:nvPr>
            <p:ph idx="1"/>
          </p:nvPr>
        </p:nvSpPr>
        <p:spPr/>
        <p:txBody>
          <a:bodyPr/>
          <a:lstStyle/>
          <a:p>
            <a:r>
              <a:rPr lang="en-US" sz="2400" dirty="0"/>
              <a:t>Present contributed nonfinancial assets as separate line items in the statement of activities</a:t>
            </a:r>
          </a:p>
          <a:p>
            <a:pPr marL="0" indent="0">
              <a:buNone/>
            </a:pPr>
            <a:endParaRPr lang="en-US" dirty="0"/>
          </a:p>
        </p:txBody>
      </p:sp>
      <p:pic>
        <p:nvPicPr>
          <p:cNvPr id="5" name="Picture 4">
            <a:extLst>
              <a:ext uri="{FF2B5EF4-FFF2-40B4-BE49-F238E27FC236}">
                <a16:creationId xmlns:a16="http://schemas.microsoft.com/office/drawing/2014/main" id="{821E179B-46C4-274A-3E34-AE89D0C91DC8}"/>
              </a:ext>
            </a:extLst>
          </p:cNvPr>
          <p:cNvPicPr>
            <a:picLocks noChangeAspect="1"/>
          </p:cNvPicPr>
          <p:nvPr/>
        </p:nvPicPr>
        <p:blipFill>
          <a:blip r:embed="rId2"/>
          <a:stretch>
            <a:fillRect/>
          </a:stretch>
        </p:blipFill>
        <p:spPr>
          <a:xfrm>
            <a:off x="2194257" y="2674277"/>
            <a:ext cx="7803486" cy="2242956"/>
          </a:xfrm>
          <a:prstGeom prst="rect">
            <a:avLst/>
          </a:prstGeom>
        </p:spPr>
      </p:pic>
    </p:spTree>
    <p:extLst>
      <p:ext uri="{BB962C8B-B14F-4D97-AF65-F5344CB8AC3E}">
        <p14:creationId xmlns:p14="http://schemas.microsoft.com/office/powerpoint/2010/main" val="129099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EA8A-8B18-BD8D-8544-054537287438}"/>
              </a:ext>
            </a:extLst>
          </p:cNvPr>
          <p:cNvSpPr>
            <a:spLocks noGrp="1"/>
          </p:cNvSpPr>
          <p:nvPr>
            <p:ph type="title"/>
          </p:nvPr>
        </p:nvSpPr>
        <p:spPr/>
        <p:txBody>
          <a:bodyPr>
            <a:normAutofit/>
          </a:bodyPr>
          <a:lstStyle/>
          <a:p>
            <a:r>
              <a:rPr lang="en-US" sz="4000" dirty="0"/>
              <a:t>ASU 2020-07 Requirements</a:t>
            </a:r>
            <a:br>
              <a:rPr lang="en-US" sz="4000" dirty="0"/>
            </a:br>
            <a:r>
              <a:rPr lang="en-US" sz="2700" dirty="0"/>
              <a:t>Disclosures</a:t>
            </a:r>
          </a:p>
        </p:txBody>
      </p:sp>
      <p:sp>
        <p:nvSpPr>
          <p:cNvPr id="3" name="Content Placeholder 2">
            <a:extLst>
              <a:ext uri="{FF2B5EF4-FFF2-40B4-BE49-F238E27FC236}">
                <a16:creationId xmlns:a16="http://schemas.microsoft.com/office/drawing/2014/main" id="{D78F02D4-26FF-CF55-56AA-05D6CC3CEABA}"/>
              </a:ext>
            </a:extLst>
          </p:cNvPr>
          <p:cNvSpPr>
            <a:spLocks noGrp="1"/>
          </p:cNvSpPr>
          <p:nvPr>
            <p:ph idx="1"/>
          </p:nvPr>
        </p:nvSpPr>
        <p:spPr>
          <a:xfrm>
            <a:off x="838200" y="1483567"/>
            <a:ext cx="10515600" cy="4693396"/>
          </a:xfrm>
        </p:spPr>
        <p:txBody>
          <a:bodyPr>
            <a:normAutofit/>
          </a:bodyPr>
          <a:lstStyle/>
          <a:p>
            <a:r>
              <a:rPr lang="en-US" sz="2000" dirty="0"/>
              <a:t>Disclose in-kind contributions by category of nonfinancial asset</a:t>
            </a:r>
          </a:p>
          <a:p>
            <a:r>
              <a:rPr lang="en-US" sz="2000" dirty="0"/>
              <a:t>For each category of nonfinancial asset, disclose:</a:t>
            </a:r>
          </a:p>
          <a:p>
            <a:pPr lvl="1"/>
            <a:r>
              <a:rPr lang="en-US" sz="2000" dirty="0"/>
              <a:t>Information about whether the contributed gifts in-kind (GIK) were monetized or utilized during the reporting period. If they were utilized, a description of the programs or activities in which they were used.</a:t>
            </a:r>
          </a:p>
          <a:p>
            <a:pPr lvl="1"/>
            <a:r>
              <a:rPr lang="en-US" sz="2000" dirty="0"/>
              <a:t>The Organization’s policy about monetizing rather than utilizing GIK (if applicable).</a:t>
            </a:r>
          </a:p>
          <a:p>
            <a:pPr lvl="1"/>
            <a:r>
              <a:rPr lang="en-US" sz="2000" dirty="0"/>
              <a:t>Description of any donor-imposed restrictions associated with the GIK.</a:t>
            </a:r>
          </a:p>
          <a:p>
            <a:pPr lvl="1"/>
            <a:r>
              <a:rPr lang="en-US" sz="2000" dirty="0"/>
              <a:t>Valuation techniques and inputs used to arrive at a fair value measurement.</a:t>
            </a:r>
          </a:p>
          <a:p>
            <a:pPr lvl="1"/>
            <a:r>
              <a:rPr lang="en-US" sz="2000" dirty="0"/>
              <a:t>The principal or most advantageous market used to obtain fair value measurements if it is a market in which the recipient organization is prohibited by donor-imposed restriction from selling or using the contributed GIK.</a:t>
            </a:r>
          </a:p>
        </p:txBody>
      </p:sp>
    </p:spTree>
    <p:extLst>
      <p:ext uri="{BB962C8B-B14F-4D97-AF65-F5344CB8AC3E}">
        <p14:creationId xmlns:p14="http://schemas.microsoft.com/office/powerpoint/2010/main" val="213989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88FF-DDAE-00FB-8443-55A2695A547D}"/>
              </a:ext>
            </a:extLst>
          </p:cNvPr>
          <p:cNvSpPr>
            <a:spLocks noGrp="1"/>
          </p:cNvSpPr>
          <p:nvPr>
            <p:ph type="title"/>
          </p:nvPr>
        </p:nvSpPr>
        <p:spPr/>
        <p:txBody>
          <a:bodyPr/>
          <a:lstStyle/>
          <a:p>
            <a:r>
              <a:rPr lang="en-US" dirty="0"/>
              <a:t>Disclosure Example	</a:t>
            </a:r>
          </a:p>
        </p:txBody>
      </p:sp>
      <p:sp>
        <p:nvSpPr>
          <p:cNvPr id="3" name="Content Placeholder 2">
            <a:extLst>
              <a:ext uri="{FF2B5EF4-FFF2-40B4-BE49-F238E27FC236}">
                <a16:creationId xmlns:a16="http://schemas.microsoft.com/office/drawing/2014/main" id="{B861C05E-2565-59E1-1CC2-829ABFFC8E39}"/>
              </a:ext>
            </a:extLst>
          </p:cNvPr>
          <p:cNvSpPr>
            <a:spLocks noGrp="1"/>
          </p:cNvSpPr>
          <p:nvPr>
            <p:ph idx="1"/>
          </p:nvPr>
        </p:nvSpPr>
        <p:spPr>
          <a:xfrm>
            <a:off x="838200" y="1468073"/>
            <a:ext cx="10515600" cy="4708890"/>
          </a:xfrm>
        </p:spPr>
        <p:txBody>
          <a:bodyPr>
            <a:normAutofit fontScale="70000" lnSpcReduction="20000"/>
          </a:bodyPr>
          <a:lstStyle/>
          <a:p>
            <a:pPr marL="0" marR="0" indent="0">
              <a:spcBef>
                <a:spcPts val="0"/>
              </a:spcBef>
              <a:spcAft>
                <a:spcPts val="0"/>
              </a:spcAft>
              <a:buNone/>
            </a:pP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Contributions by category - </a:t>
            </a:r>
            <a:r>
              <a:rPr lang="en-US" sz="1800" dirty="0">
                <a:effectLst/>
                <a:latin typeface="Arial" panose="020B0604020202020204" pitchFamily="34" charset="0"/>
                <a:ea typeface="Times New Roman" panose="02020603050405020304" pitchFamily="18" charset="0"/>
                <a:cs typeface="Arial" panose="020B0604020202020204" pitchFamily="34" charset="0"/>
              </a:rPr>
              <a:t>The value of donated goods and services included as in-kind contributions in the financial statements and the corresponding expenses or assets are as follows for the years ended December 31: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685800" algn="l"/>
                <a:tab pos="914400" algn="l"/>
                <a:tab pos="1143000" algn="l"/>
                <a:tab pos="1371600" algn="l"/>
                <a:tab pos="3886200" algn="l"/>
                <a:tab pos="4267200" algn="ctr"/>
                <a:tab pos="4648200" algn="r"/>
                <a:tab pos="5181600" algn="l"/>
                <a:tab pos="5562600" algn="ctr"/>
                <a:tab pos="5943600" algn="r"/>
              </a:tabLst>
            </a:pPr>
            <a:r>
              <a:rPr lang="en-US" sz="1800" spc="-1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685800" algn="l"/>
                <a:tab pos="914400" algn="l"/>
                <a:tab pos="1143000" algn="l"/>
                <a:tab pos="1371600" algn="l"/>
                <a:tab pos="3886200" algn="l"/>
                <a:tab pos="4267200" algn="ctr"/>
                <a:tab pos="4648200" algn="r"/>
                <a:tab pos="5181600" algn="l"/>
                <a:tab pos="5562600" algn="ctr"/>
                <a:tab pos="5943600" algn="r"/>
              </a:tabLst>
            </a:pPr>
            <a:r>
              <a:rPr lang="en-US" sz="1800"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spc="-10" dirty="0">
                <a:effectLst/>
                <a:latin typeface="Arial" panose="020B0604020202020204" pitchFamily="34" charset="0"/>
                <a:ea typeface="Times New Roman" panose="02020603050405020304" pitchFamily="18" charset="0"/>
                <a:cs typeface="Arial" panose="020B0604020202020204" pitchFamily="34" charset="0"/>
              </a:rPr>
              <a:t>	2022	</a:t>
            </a:r>
            <a:r>
              <a:rPr lang="en-US" sz="1800"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spc="-10" dirty="0">
                <a:effectLst/>
                <a:latin typeface="Arial" panose="020B0604020202020204" pitchFamily="34" charset="0"/>
                <a:ea typeface="Times New Roman" panose="02020603050405020304" pitchFamily="18" charset="0"/>
                <a:cs typeface="Arial" panose="020B0604020202020204" pitchFamily="34" charset="0"/>
              </a:rPr>
              <a:t>	2021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spc="-10" dirty="0">
                <a:effectLst/>
                <a:latin typeface="Arial" panose="020B0604020202020204" pitchFamily="34" charset="0"/>
                <a:ea typeface="Times New Roman" panose="02020603050405020304" pitchFamily="18" charset="0"/>
                <a:cs typeface="Arial" panose="020B0604020202020204" pitchFamily="34" charset="0"/>
              </a:rPr>
              <a:t>	Contributed services	$	-	$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spc="-10" dirty="0">
                <a:effectLst/>
                <a:latin typeface="Arial" panose="020B0604020202020204" pitchFamily="34" charset="0"/>
                <a:ea typeface="Times New Roman" panose="02020603050405020304" pitchFamily="18" charset="0"/>
                <a:cs typeface="Arial" panose="020B0604020202020204" pitchFamily="34" charset="0"/>
              </a:rPr>
              <a:t>	Supplies			-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spc="-10" dirty="0">
                <a:effectLst/>
                <a:latin typeface="Arial" panose="020B0604020202020204" pitchFamily="34" charset="0"/>
                <a:ea typeface="Times New Roman" panose="02020603050405020304" pitchFamily="18" charset="0"/>
                <a:cs typeface="Arial" panose="020B0604020202020204" pitchFamily="34" charset="0"/>
              </a:rPr>
              <a:t>	Rent			</a:t>
            </a:r>
            <a:r>
              <a:rPr lang="en-US" sz="1800" u="sng"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spc="-1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b="1" spc="-10" dirty="0">
                <a:effectLst/>
                <a:latin typeface="Arial" panose="020B0604020202020204" pitchFamily="34" charset="0"/>
                <a:ea typeface="Times New Roman" panose="02020603050405020304" pitchFamily="18" charset="0"/>
                <a:cs typeface="Arial" panose="020B0604020202020204" pitchFamily="34" charset="0"/>
              </a:rPr>
              <a:t>	TOTAL IN-KIND CONTRIBUTIONS	</a:t>
            </a:r>
            <a:r>
              <a:rPr lang="en-US" sz="1800" b="1" u="dbl"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b="1"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b="1" u="dbl" spc="-1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Policy about monetizing or utilizing GIK - </a:t>
            </a:r>
            <a:r>
              <a:rPr lang="en-US" sz="1800" dirty="0">
                <a:effectLst/>
                <a:latin typeface="Arial" panose="020B0604020202020204" pitchFamily="34" charset="0"/>
                <a:ea typeface="Times New Roman" panose="02020603050405020304" pitchFamily="18" charset="0"/>
                <a:cs typeface="Arial" panose="020B0604020202020204" pitchFamily="34" charset="0"/>
              </a:rPr>
              <a:t>The Organization's policy related to gifts-in-kind is to utilize the assets given to carry out the</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mission of the Organization. If an asset is provided that does not allow the Organization to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utilize it in its normal course of business, the asset will be sold at its fair market value as</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determined by appraisal or specialist depending on the type of asset. </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1200"/>
              </a:spcAft>
              <a:buNone/>
            </a:pP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Fair Value determination for contributed services - </a:t>
            </a:r>
            <a:r>
              <a:rPr lang="en-US" sz="1800" dirty="0">
                <a:effectLst/>
                <a:latin typeface="Arial" panose="020B0604020202020204" pitchFamily="34" charset="0"/>
                <a:ea typeface="Times New Roman" panose="02020603050405020304" pitchFamily="18" charset="0"/>
                <a:cs typeface="Arial" panose="020B0604020202020204" pitchFamily="34" charset="0"/>
              </a:rPr>
              <a:t>Contributed services are recognized as in-kind revenues at their estimated fair value if they create or enhance nonfinancial assets or they require specialized skills that would need to be purchased if they were not donated. The Organization receives contributed professional services that are reported using current rates for similar types of services. The Organization also receives a significant amount of donated services from unpaid volunteers who assist in fundraising and special projects. No amounts have been recognized in the statements of activities for these fundraising and special projects services because the criteria for recognition have not been satisfied.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Fair Value determination for contributed supplies - </a:t>
            </a:r>
            <a:r>
              <a:rPr lang="en-US" sz="1800" dirty="0">
                <a:effectLst/>
                <a:latin typeface="Arial" panose="020B0604020202020204" pitchFamily="34" charset="0"/>
                <a:ea typeface="Times New Roman" panose="02020603050405020304" pitchFamily="18" charset="0"/>
                <a:cs typeface="Arial" panose="020B0604020202020204" pitchFamily="34" charset="0"/>
              </a:rPr>
              <a:t>Contributed supplies received by the Organization are recorded as in-kind contribution revenue with a corresponding increase to supplies expense. Donated goods are valued at the wholesale prices that would be received for selling similar products.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Fair Value determination for contributed rent - </a:t>
            </a:r>
            <a:r>
              <a:rPr lang="en-US" sz="1800" dirty="0">
                <a:effectLst/>
                <a:latin typeface="Arial" panose="020B0604020202020204" pitchFamily="34" charset="0"/>
                <a:ea typeface="Times New Roman" panose="02020603050405020304" pitchFamily="18" charset="0"/>
                <a:cs typeface="Arial" panose="020B0604020202020204" pitchFamily="34" charset="0"/>
              </a:rPr>
              <a:t>The Organization entered into a lease agreement for program and office space for which the rental payments stated in the agreement are less than the amount that would be charged for similar space that is rented under similar terms. Using publicly available commercial real estate rental listings, the Organization estimates the rental payments to be half of market price. The amount of contributed rent over the remaining lease term is reported as contributions receivable in the accompanying statements of financial position, and the related rent expense is recorded straight line over the life of the lease in the accompanying statements of activities.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3886200" algn="l"/>
                <a:tab pos="4648200" algn="dec"/>
                <a:tab pos="5181600" algn="l"/>
                <a:tab pos="5943600" algn="dec"/>
              </a:tabLst>
            </a:pP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Whether GIK were used or sold during the reporting period - </a:t>
            </a:r>
            <a:r>
              <a:rPr lang="en-US" sz="1800" dirty="0">
                <a:effectLst/>
                <a:latin typeface="Arial" panose="020B0604020202020204" pitchFamily="34" charset="0"/>
                <a:ea typeface="Times New Roman" panose="02020603050405020304" pitchFamily="18" charset="0"/>
                <a:cs typeface="Arial" panose="020B0604020202020204" pitchFamily="34" charset="0"/>
              </a:rPr>
              <a:t>All contributed services, supplies, and rent were utilized by the Organization’s programs and supporting services. There were no donor-imposed restrictions associated with the donated services and assets.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3211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Functional Expense Reporting</a:t>
            </a:r>
          </a:p>
        </p:txBody>
      </p:sp>
    </p:spTree>
    <p:extLst>
      <p:ext uri="{BB962C8B-B14F-4D97-AF65-F5344CB8AC3E}">
        <p14:creationId xmlns:p14="http://schemas.microsoft.com/office/powerpoint/2010/main" val="1653663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1F06-42B1-4239-C8C2-746BA455225C}"/>
              </a:ext>
            </a:extLst>
          </p:cNvPr>
          <p:cNvSpPr>
            <a:spLocks noGrp="1"/>
          </p:cNvSpPr>
          <p:nvPr>
            <p:ph type="title"/>
          </p:nvPr>
        </p:nvSpPr>
        <p:spPr/>
        <p:txBody>
          <a:bodyPr/>
          <a:lstStyle/>
          <a:p>
            <a:r>
              <a:rPr lang="en-US" dirty="0"/>
              <a:t>Presenter</a:t>
            </a:r>
          </a:p>
        </p:txBody>
      </p:sp>
      <p:pic>
        <p:nvPicPr>
          <p:cNvPr id="10" name="Content Placeholder 9">
            <a:extLst>
              <a:ext uri="{FF2B5EF4-FFF2-40B4-BE49-F238E27FC236}">
                <a16:creationId xmlns:a16="http://schemas.microsoft.com/office/drawing/2014/main" id="{16948D14-8CF8-7D72-8F0D-B0FB821AB21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1066250" y="1812661"/>
            <a:ext cx="2760800" cy="4141200"/>
          </a:xfrm>
        </p:spPr>
      </p:pic>
      <p:sp>
        <p:nvSpPr>
          <p:cNvPr id="14" name="TextBox 13">
            <a:extLst>
              <a:ext uri="{FF2B5EF4-FFF2-40B4-BE49-F238E27FC236}">
                <a16:creationId xmlns:a16="http://schemas.microsoft.com/office/drawing/2014/main" id="{16AB944C-4DAD-5FE0-4A9C-58F1CA6AC9CB}"/>
              </a:ext>
            </a:extLst>
          </p:cNvPr>
          <p:cNvSpPr txBox="1"/>
          <p:nvPr/>
        </p:nvSpPr>
        <p:spPr>
          <a:xfrm>
            <a:off x="4133850" y="1812661"/>
            <a:ext cx="3136096" cy="2062103"/>
          </a:xfrm>
          <a:prstGeom prst="rect">
            <a:avLst/>
          </a:prstGeom>
          <a:noFill/>
        </p:spPr>
        <p:txBody>
          <a:bodyPr wrap="square" rtlCol="0">
            <a:spAutoFit/>
          </a:bodyPr>
          <a:lstStyle/>
          <a:p>
            <a:r>
              <a:rPr lang="en-US" sz="3600" dirty="0">
                <a:latin typeface="Termina Black" panose="00000A00000000000000" pitchFamily="50" charset="0"/>
              </a:rPr>
              <a:t>Sandy Jensen</a:t>
            </a:r>
          </a:p>
          <a:p>
            <a:r>
              <a:rPr lang="en-US" sz="2800" dirty="0">
                <a:latin typeface="+mj-lt"/>
              </a:rPr>
              <a:t>CPA</a:t>
            </a:r>
          </a:p>
          <a:p>
            <a:r>
              <a:rPr lang="en-US" sz="2800" dirty="0">
                <a:latin typeface="+mj-lt"/>
              </a:rPr>
              <a:t>Partner</a:t>
            </a:r>
          </a:p>
        </p:txBody>
      </p:sp>
    </p:spTree>
    <p:extLst>
      <p:ext uri="{BB962C8B-B14F-4D97-AF65-F5344CB8AC3E}">
        <p14:creationId xmlns:p14="http://schemas.microsoft.com/office/powerpoint/2010/main" val="2286341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5350F-250F-97B6-3917-607FFBF1B184}"/>
              </a:ext>
            </a:extLst>
          </p:cNvPr>
          <p:cNvSpPr>
            <a:spLocks noGrp="1"/>
          </p:cNvSpPr>
          <p:nvPr>
            <p:ph type="title"/>
          </p:nvPr>
        </p:nvSpPr>
        <p:spPr/>
        <p:txBody>
          <a:bodyPr/>
          <a:lstStyle/>
          <a:p>
            <a:r>
              <a:rPr lang="en-US" dirty="0"/>
              <a:t>Why Are They Important?</a:t>
            </a:r>
          </a:p>
        </p:txBody>
      </p:sp>
      <p:sp>
        <p:nvSpPr>
          <p:cNvPr id="4" name="Content Placeholder 3">
            <a:extLst>
              <a:ext uri="{FF2B5EF4-FFF2-40B4-BE49-F238E27FC236}">
                <a16:creationId xmlns:a16="http://schemas.microsoft.com/office/drawing/2014/main" id="{0BC43D22-C253-7FBA-11DC-EE82E452F4A8}"/>
              </a:ext>
            </a:extLst>
          </p:cNvPr>
          <p:cNvSpPr>
            <a:spLocks noGrp="1"/>
          </p:cNvSpPr>
          <p:nvPr>
            <p:ph idx="1"/>
          </p:nvPr>
        </p:nvSpPr>
        <p:spPr/>
        <p:txBody>
          <a:bodyPr/>
          <a:lstStyle/>
          <a:p>
            <a:r>
              <a:rPr lang="en-US" sz="2400" dirty="0"/>
              <a:t>Functional expense schedules are required:</a:t>
            </a:r>
          </a:p>
          <a:p>
            <a:pPr lvl="1"/>
            <a:r>
              <a:rPr lang="en-US" dirty="0"/>
              <a:t>GAAP Financial Statements</a:t>
            </a:r>
          </a:p>
          <a:p>
            <a:pPr lvl="1"/>
            <a:r>
              <a:rPr lang="en-US" dirty="0"/>
              <a:t>Federal Form 990, Part IX [only required for 501(c)3 and 501(c)4 Organizations]</a:t>
            </a:r>
          </a:p>
          <a:p>
            <a:pPr lvl="1"/>
            <a:r>
              <a:rPr lang="en-US" dirty="0"/>
              <a:t>State Reporting Forms – Required for both MN and WI</a:t>
            </a:r>
          </a:p>
          <a:p>
            <a:pPr marL="457200" lvl="1" indent="0">
              <a:buNone/>
            </a:pPr>
            <a:endParaRPr lang="en-US" dirty="0"/>
          </a:p>
          <a:p>
            <a:r>
              <a:rPr lang="en-US" sz="2400" dirty="0"/>
              <a:t>Can provide a realistic picture of the cost of different programs </a:t>
            </a:r>
          </a:p>
          <a:p>
            <a:pPr marL="457200" lvl="1" indent="0">
              <a:buNone/>
            </a:pPr>
            <a:endParaRPr lang="en-US" dirty="0"/>
          </a:p>
        </p:txBody>
      </p:sp>
    </p:spTree>
    <p:extLst>
      <p:ext uri="{BB962C8B-B14F-4D97-AF65-F5344CB8AC3E}">
        <p14:creationId xmlns:p14="http://schemas.microsoft.com/office/powerpoint/2010/main" val="83343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F797-5319-B4B7-E879-BC5091A2D14D}"/>
              </a:ext>
            </a:extLst>
          </p:cNvPr>
          <p:cNvSpPr>
            <a:spLocks noGrp="1"/>
          </p:cNvSpPr>
          <p:nvPr>
            <p:ph type="title"/>
          </p:nvPr>
        </p:nvSpPr>
        <p:spPr>
          <a:xfrm>
            <a:off x="838199" y="365125"/>
            <a:ext cx="10685745" cy="1325563"/>
          </a:xfrm>
        </p:spPr>
        <p:txBody>
          <a:bodyPr anchor="ctr">
            <a:normAutofit/>
          </a:bodyPr>
          <a:lstStyle/>
          <a:p>
            <a:r>
              <a:rPr lang="en-US" dirty="0"/>
              <a:t>Natural vs. Functional Classifications</a:t>
            </a:r>
          </a:p>
        </p:txBody>
      </p:sp>
      <p:sp>
        <p:nvSpPr>
          <p:cNvPr id="8" name="Content Placeholder 2">
            <a:extLst>
              <a:ext uri="{FF2B5EF4-FFF2-40B4-BE49-F238E27FC236}">
                <a16:creationId xmlns:a16="http://schemas.microsoft.com/office/drawing/2014/main" id="{7A3D8AD3-FB33-EA68-424E-ED0F6A68FB36}"/>
              </a:ext>
            </a:extLst>
          </p:cNvPr>
          <p:cNvSpPr>
            <a:spLocks noGrp="1"/>
          </p:cNvSpPr>
          <p:nvPr>
            <p:ph sz="half" idx="1"/>
          </p:nvPr>
        </p:nvSpPr>
        <p:spPr>
          <a:xfrm>
            <a:off x="838200" y="1825625"/>
            <a:ext cx="5181600" cy="4351338"/>
          </a:xfrm>
        </p:spPr>
        <p:txBody>
          <a:bodyPr/>
          <a:lstStyle/>
          <a:p>
            <a:r>
              <a:rPr lang="en-US" dirty="0"/>
              <a:t>Natural Classification</a:t>
            </a:r>
          </a:p>
          <a:p>
            <a:pPr lvl="1"/>
            <a:r>
              <a:rPr lang="en-US" dirty="0"/>
              <a:t>Grouping expenses according to the </a:t>
            </a:r>
            <a:r>
              <a:rPr lang="en-US" u="sng" dirty="0"/>
              <a:t>what</a:t>
            </a:r>
            <a:r>
              <a:rPr lang="en-US" dirty="0"/>
              <a:t> type of expense</a:t>
            </a:r>
          </a:p>
          <a:p>
            <a:pPr marL="457200" lvl="1" indent="0">
              <a:buNone/>
            </a:pPr>
            <a:endParaRPr lang="en-US" dirty="0"/>
          </a:p>
          <a:p>
            <a:pPr marL="457200" lvl="1" indent="0">
              <a:buNone/>
            </a:pPr>
            <a:endParaRPr lang="en-US" dirty="0"/>
          </a:p>
          <a:p>
            <a:pPr lvl="1"/>
            <a:r>
              <a:rPr lang="en-US" dirty="0"/>
              <a:t>Is this a Salary expense or is this a Postage expense?</a:t>
            </a:r>
          </a:p>
        </p:txBody>
      </p:sp>
      <p:sp>
        <p:nvSpPr>
          <p:cNvPr id="10" name="Content Placeholder 3">
            <a:extLst>
              <a:ext uri="{FF2B5EF4-FFF2-40B4-BE49-F238E27FC236}">
                <a16:creationId xmlns:a16="http://schemas.microsoft.com/office/drawing/2014/main" id="{4D189B85-C2CC-FB2B-8761-4DD153E81983}"/>
              </a:ext>
            </a:extLst>
          </p:cNvPr>
          <p:cNvSpPr>
            <a:spLocks noGrp="1"/>
          </p:cNvSpPr>
          <p:nvPr>
            <p:ph sz="half" idx="2"/>
          </p:nvPr>
        </p:nvSpPr>
        <p:spPr>
          <a:xfrm>
            <a:off x="6172200" y="1825625"/>
            <a:ext cx="5181600" cy="4351338"/>
          </a:xfrm>
        </p:spPr>
        <p:txBody>
          <a:bodyPr/>
          <a:lstStyle/>
          <a:p>
            <a:r>
              <a:rPr lang="en-US" dirty="0"/>
              <a:t>Functional Classification</a:t>
            </a:r>
          </a:p>
          <a:p>
            <a:pPr lvl="1"/>
            <a:r>
              <a:rPr lang="en-US" dirty="0"/>
              <a:t>Grouping expenses according to </a:t>
            </a:r>
            <a:r>
              <a:rPr lang="en-US" u="sng" dirty="0"/>
              <a:t>how/where</a:t>
            </a:r>
            <a:r>
              <a:rPr lang="en-US" dirty="0"/>
              <a:t> the expense is utilized within the organization</a:t>
            </a:r>
          </a:p>
          <a:p>
            <a:pPr marL="457200" lvl="1" indent="0">
              <a:buNone/>
            </a:pPr>
            <a:endParaRPr lang="en-US" dirty="0"/>
          </a:p>
          <a:p>
            <a:pPr lvl="1"/>
            <a:r>
              <a:rPr lang="en-US" dirty="0"/>
              <a:t>Is this a cost for Program Activities, Supporting Services, or both?</a:t>
            </a:r>
          </a:p>
          <a:p>
            <a:pPr lvl="1"/>
            <a:endParaRPr lang="en-US" dirty="0"/>
          </a:p>
        </p:txBody>
      </p:sp>
    </p:spTree>
    <p:extLst>
      <p:ext uri="{BB962C8B-B14F-4D97-AF65-F5344CB8AC3E}">
        <p14:creationId xmlns:p14="http://schemas.microsoft.com/office/powerpoint/2010/main" val="85179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FBFE-1586-8734-F3D6-FAFCCF204BFB}"/>
              </a:ext>
            </a:extLst>
          </p:cNvPr>
          <p:cNvSpPr>
            <a:spLocks noGrp="1"/>
          </p:cNvSpPr>
          <p:nvPr>
            <p:ph type="title"/>
          </p:nvPr>
        </p:nvSpPr>
        <p:spPr/>
        <p:txBody>
          <a:bodyPr/>
          <a:lstStyle/>
          <a:p>
            <a:r>
              <a:rPr lang="en-US" dirty="0"/>
              <a:t>Presentation in GAAP Financial Statements</a:t>
            </a:r>
          </a:p>
        </p:txBody>
      </p:sp>
      <p:sp>
        <p:nvSpPr>
          <p:cNvPr id="3" name="Content Placeholder 2">
            <a:extLst>
              <a:ext uri="{FF2B5EF4-FFF2-40B4-BE49-F238E27FC236}">
                <a16:creationId xmlns:a16="http://schemas.microsoft.com/office/drawing/2014/main" id="{77752AE5-B49F-6F6D-B134-3FC1F6C7F638}"/>
              </a:ext>
            </a:extLst>
          </p:cNvPr>
          <p:cNvSpPr>
            <a:spLocks noGrp="1"/>
          </p:cNvSpPr>
          <p:nvPr>
            <p:ph idx="1"/>
          </p:nvPr>
        </p:nvSpPr>
        <p:spPr/>
        <p:txBody>
          <a:bodyPr/>
          <a:lstStyle/>
          <a:p>
            <a:r>
              <a:rPr lang="en-US" sz="2400" dirty="0"/>
              <a:t>Typically shown as a separate statement, though it can also be shown on the face of the Statement of Activities or in the Notes to the Financial Statements</a:t>
            </a:r>
          </a:p>
          <a:p>
            <a:endParaRPr lang="en-US" dirty="0"/>
          </a:p>
        </p:txBody>
      </p:sp>
      <p:pic>
        <p:nvPicPr>
          <p:cNvPr id="4" name="Picture 3">
            <a:extLst>
              <a:ext uri="{FF2B5EF4-FFF2-40B4-BE49-F238E27FC236}">
                <a16:creationId xmlns:a16="http://schemas.microsoft.com/office/drawing/2014/main" id="{747FF71A-D9DD-89BA-7547-F133AA5BAEA6}"/>
              </a:ext>
            </a:extLst>
          </p:cNvPr>
          <p:cNvPicPr>
            <a:picLocks noChangeAspect="1"/>
          </p:cNvPicPr>
          <p:nvPr/>
        </p:nvPicPr>
        <p:blipFill>
          <a:blip r:embed="rId3"/>
          <a:stretch>
            <a:fillRect/>
          </a:stretch>
        </p:blipFill>
        <p:spPr>
          <a:xfrm>
            <a:off x="1330718" y="3296359"/>
            <a:ext cx="8779001" cy="2670279"/>
          </a:xfrm>
          <a:prstGeom prst="rect">
            <a:avLst/>
          </a:prstGeom>
        </p:spPr>
      </p:pic>
    </p:spTree>
    <p:extLst>
      <p:ext uri="{BB962C8B-B14F-4D97-AF65-F5344CB8AC3E}">
        <p14:creationId xmlns:p14="http://schemas.microsoft.com/office/powerpoint/2010/main" val="2615289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F797-5319-B4B7-E879-BC5091A2D14D}"/>
              </a:ext>
            </a:extLst>
          </p:cNvPr>
          <p:cNvSpPr>
            <a:spLocks noGrp="1"/>
          </p:cNvSpPr>
          <p:nvPr>
            <p:ph type="title"/>
          </p:nvPr>
        </p:nvSpPr>
        <p:spPr>
          <a:xfrm>
            <a:off x="838200" y="365125"/>
            <a:ext cx="10515600" cy="1325563"/>
          </a:xfrm>
        </p:spPr>
        <p:txBody>
          <a:bodyPr anchor="ctr">
            <a:normAutofit/>
          </a:bodyPr>
          <a:lstStyle/>
          <a:p>
            <a:r>
              <a:rPr lang="en-US" dirty="0"/>
              <a:t>Definitions</a:t>
            </a:r>
          </a:p>
        </p:txBody>
      </p:sp>
      <p:sp>
        <p:nvSpPr>
          <p:cNvPr id="8" name="Content Placeholder 2">
            <a:extLst>
              <a:ext uri="{FF2B5EF4-FFF2-40B4-BE49-F238E27FC236}">
                <a16:creationId xmlns:a16="http://schemas.microsoft.com/office/drawing/2014/main" id="{7A3D8AD3-FB33-EA68-424E-ED0F6A68FB36}"/>
              </a:ext>
            </a:extLst>
          </p:cNvPr>
          <p:cNvSpPr>
            <a:spLocks noGrp="1"/>
          </p:cNvSpPr>
          <p:nvPr>
            <p:ph sz="half" idx="1"/>
          </p:nvPr>
        </p:nvSpPr>
        <p:spPr>
          <a:xfrm>
            <a:off x="838200" y="1825625"/>
            <a:ext cx="5181600" cy="4351338"/>
          </a:xfrm>
        </p:spPr>
        <p:txBody>
          <a:bodyPr/>
          <a:lstStyle/>
          <a:p>
            <a:r>
              <a:rPr lang="en-US" dirty="0"/>
              <a:t>Program Activities</a:t>
            </a:r>
          </a:p>
          <a:p>
            <a:pPr lvl="1"/>
            <a:r>
              <a:rPr lang="en-US" dirty="0"/>
              <a:t>Activities carried out to </a:t>
            </a:r>
            <a:r>
              <a:rPr lang="en-US" u="sng" dirty="0"/>
              <a:t>fulfill an organization’s mission</a:t>
            </a:r>
            <a:r>
              <a:rPr lang="en-US" dirty="0"/>
              <a:t> or purpose and are the major purpose for, and output of, the organization.</a:t>
            </a:r>
          </a:p>
          <a:p>
            <a:pPr marL="457200" lvl="1" indent="0">
              <a:buNone/>
            </a:pPr>
            <a:endParaRPr lang="en-US" dirty="0"/>
          </a:p>
          <a:p>
            <a:pPr lvl="1"/>
            <a:r>
              <a:rPr lang="en-US" dirty="0"/>
              <a:t>Can think of this in total or by separate programs (Educational Program, Housing Program, </a:t>
            </a:r>
            <a:r>
              <a:rPr lang="en-US" dirty="0" err="1"/>
              <a:t>Etc</a:t>
            </a:r>
            <a:r>
              <a:rPr lang="en-US" dirty="0"/>
              <a:t>) </a:t>
            </a:r>
          </a:p>
        </p:txBody>
      </p:sp>
      <p:sp>
        <p:nvSpPr>
          <p:cNvPr id="10" name="Content Placeholder 3">
            <a:extLst>
              <a:ext uri="{FF2B5EF4-FFF2-40B4-BE49-F238E27FC236}">
                <a16:creationId xmlns:a16="http://schemas.microsoft.com/office/drawing/2014/main" id="{4D189B85-C2CC-FB2B-8761-4DD153E81983}"/>
              </a:ext>
            </a:extLst>
          </p:cNvPr>
          <p:cNvSpPr>
            <a:spLocks noGrp="1"/>
          </p:cNvSpPr>
          <p:nvPr>
            <p:ph sz="half" idx="2"/>
          </p:nvPr>
        </p:nvSpPr>
        <p:spPr>
          <a:xfrm>
            <a:off x="6172200" y="1825625"/>
            <a:ext cx="5181600" cy="4351338"/>
          </a:xfrm>
        </p:spPr>
        <p:txBody>
          <a:bodyPr/>
          <a:lstStyle/>
          <a:p>
            <a:r>
              <a:rPr lang="en-US" dirty="0"/>
              <a:t>Supporting Services</a:t>
            </a:r>
          </a:p>
          <a:p>
            <a:pPr lvl="1"/>
            <a:r>
              <a:rPr lang="en-US" dirty="0"/>
              <a:t>Activities other than program activities; expenses that are required to ‘</a:t>
            </a:r>
            <a:r>
              <a:rPr lang="en-US" u="sng" dirty="0"/>
              <a:t>run the business</a:t>
            </a:r>
            <a:r>
              <a:rPr lang="en-US" dirty="0"/>
              <a:t>’</a:t>
            </a:r>
          </a:p>
          <a:p>
            <a:pPr marL="457200" lvl="1" indent="0">
              <a:buNone/>
            </a:pPr>
            <a:endParaRPr lang="en-US" dirty="0"/>
          </a:p>
          <a:p>
            <a:pPr marL="457200" lvl="1" indent="0">
              <a:buNone/>
            </a:pPr>
            <a:endParaRPr lang="en-US" dirty="0"/>
          </a:p>
          <a:p>
            <a:pPr lvl="1"/>
            <a:r>
              <a:rPr lang="en-US" dirty="0"/>
              <a:t>Typically relate to:</a:t>
            </a:r>
          </a:p>
          <a:p>
            <a:pPr lvl="2"/>
            <a:r>
              <a:rPr lang="en-US" dirty="0"/>
              <a:t>Management and General</a:t>
            </a:r>
          </a:p>
          <a:p>
            <a:pPr lvl="2"/>
            <a:r>
              <a:rPr lang="en-US" dirty="0"/>
              <a:t>Fundraising</a:t>
            </a:r>
          </a:p>
          <a:p>
            <a:pPr lvl="2"/>
            <a:r>
              <a:rPr lang="en-US" dirty="0"/>
              <a:t>Membership Development</a:t>
            </a:r>
          </a:p>
        </p:txBody>
      </p:sp>
    </p:spTree>
    <p:extLst>
      <p:ext uri="{BB962C8B-B14F-4D97-AF65-F5344CB8AC3E}">
        <p14:creationId xmlns:p14="http://schemas.microsoft.com/office/powerpoint/2010/main" val="34520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we will cover today</a:t>
            </a:r>
          </a:p>
        </p:txBody>
      </p:sp>
      <p:sp>
        <p:nvSpPr>
          <p:cNvPr id="3" name="Content Placeholder 2"/>
          <p:cNvSpPr>
            <a:spLocks noGrp="1"/>
          </p:cNvSpPr>
          <p:nvPr>
            <p:ph idx="1"/>
          </p:nvPr>
        </p:nvSpPr>
        <p:spPr/>
        <p:txBody>
          <a:bodyPr>
            <a:normAutofit/>
          </a:bodyPr>
          <a:lstStyle/>
          <a:p>
            <a:r>
              <a:rPr lang="en-US" sz="2400" dirty="0"/>
              <a:t>Recording Contribution and Grant Revenue</a:t>
            </a:r>
          </a:p>
          <a:p>
            <a:endParaRPr lang="en-US" sz="2400" dirty="0"/>
          </a:p>
          <a:p>
            <a:r>
              <a:rPr lang="en-US" sz="2400" dirty="0"/>
              <a:t>In-Kind Contributions</a:t>
            </a:r>
          </a:p>
          <a:p>
            <a:endParaRPr lang="en-US" sz="2400" dirty="0"/>
          </a:p>
          <a:p>
            <a:r>
              <a:rPr lang="en-US" sz="2400" dirty="0"/>
              <a:t>Functional Expense Reporting</a:t>
            </a:r>
          </a:p>
          <a:p>
            <a:endParaRPr lang="en-US" sz="2400" dirty="0"/>
          </a:p>
          <a:p>
            <a:r>
              <a:rPr lang="en-US" sz="2400" dirty="0"/>
              <a:t>Board Member Responsibilities</a:t>
            </a:r>
          </a:p>
          <a:p>
            <a:endParaRPr lang="en-US" sz="2400" dirty="0"/>
          </a:p>
          <a:p>
            <a:r>
              <a:rPr lang="en-US" sz="2400" dirty="0"/>
              <a:t>Leases Under ASC 842</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696135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09D6-E728-B871-B4BA-821DBFF21E4D}"/>
              </a:ext>
            </a:extLst>
          </p:cNvPr>
          <p:cNvSpPr>
            <a:spLocks noGrp="1"/>
          </p:cNvSpPr>
          <p:nvPr>
            <p:ph type="title"/>
          </p:nvPr>
        </p:nvSpPr>
        <p:spPr>
          <a:xfrm>
            <a:off x="838200" y="365125"/>
            <a:ext cx="10515600" cy="1325563"/>
          </a:xfrm>
        </p:spPr>
        <p:txBody>
          <a:bodyPr anchor="ctr">
            <a:normAutofit/>
          </a:bodyPr>
          <a:lstStyle/>
          <a:p>
            <a:r>
              <a:rPr lang="en-US" dirty="0"/>
              <a:t>Management and General</a:t>
            </a:r>
          </a:p>
        </p:txBody>
      </p:sp>
      <p:sp>
        <p:nvSpPr>
          <p:cNvPr id="3" name="Content Placeholder 2">
            <a:extLst>
              <a:ext uri="{FF2B5EF4-FFF2-40B4-BE49-F238E27FC236}">
                <a16:creationId xmlns:a16="http://schemas.microsoft.com/office/drawing/2014/main" id="{AC7CE84C-543F-C634-A3FF-C0DDA26BBF74}"/>
              </a:ext>
            </a:extLst>
          </p:cNvPr>
          <p:cNvSpPr>
            <a:spLocks noGrp="1"/>
          </p:cNvSpPr>
          <p:nvPr>
            <p:ph idx="1"/>
          </p:nvPr>
        </p:nvSpPr>
        <p:spPr>
          <a:xfrm>
            <a:off x="838200" y="1825625"/>
            <a:ext cx="10515600" cy="4351338"/>
          </a:xfrm>
        </p:spPr>
        <p:txBody>
          <a:bodyPr>
            <a:normAutofit/>
          </a:bodyPr>
          <a:lstStyle/>
          <a:p>
            <a:r>
              <a:rPr lang="en-US" sz="2400" dirty="0"/>
              <a:t>Supporting activities that are not directly identifiable with one or more program, fundraising, or membership-development activities. </a:t>
            </a:r>
          </a:p>
          <a:p>
            <a:endParaRPr lang="en-US" sz="2400" dirty="0"/>
          </a:p>
          <a:p>
            <a:r>
              <a:rPr lang="en-US" sz="2400" dirty="0"/>
              <a:t>Examples</a:t>
            </a:r>
          </a:p>
          <a:p>
            <a:pPr lvl="1"/>
            <a:r>
              <a:rPr lang="en-US" dirty="0"/>
              <a:t>Oversight </a:t>
            </a:r>
          </a:p>
          <a:p>
            <a:pPr lvl="1"/>
            <a:r>
              <a:rPr lang="en-US" dirty="0"/>
              <a:t>Billing, collecting fees</a:t>
            </a:r>
          </a:p>
          <a:p>
            <a:pPr lvl="1"/>
            <a:r>
              <a:rPr lang="en-US" dirty="0"/>
              <a:t>Public Relations: annual report, press announcements</a:t>
            </a:r>
          </a:p>
          <a:p>
            <a:pPr lvl="1"/>
            <a:r>
              <a:rPr lang="en-US" dirty="0"/>
              <a:t>Accounting: Record keeping, payroll, budgeting, finance</a:t>
            </a:r>
          </a:p>
          <a:p>
            <a:pPr lvl="1"/>
            <a:r>
              <a:rPr lang="en-US" dirty="0"/>
              <a:t>Human Resources</a:t>
            </a:r>
          </a:p>
          <a:p>
            <a:pPr lvl="1"/>
            <a:endParaRPr lang="en-US" sz="2800" dirty="0"/>
          </a:p>
        </p:txBody>
      </p:sp>
    </p:spTree>
    <p:extLst>
      <p:ext uri="{BB962C8B-B14F-4D97-AF65-F5344CB8AC3E}">
        <p14:creationId xmlns:p14="http://schemas.microsoft.com/office/powerpoint/2010/main" val="737402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09D6-E728-B871-B4BA-821DBFF21E4D}"/>
              </a:ext>
            </a:extLst>
          </p:cNvPr>
          <p:cNvSpPr>
            <a:spLocks noGrp="1"/>
          </p:cNvSpPr>
          <p:nvPr>
            <p:ph type="title"/>
          </p:nvPr>
        </p:nvSpPr>
        <p:spPr>
          <a:xfrm>
            <a:off x="838200" y="365125"/>
            <a:ext cx="10515600" cy="1325563"/>
          </a:xfrm>
        </p:spPr>
        <p:txBody>
          <a:bodyPr anchor="ctr">
            <a:normAutofit/>
          </a:bodyPr>
          <a:lstStyle/>
          <a:p>
            <a:r>
              <a:rPr lang="en-US" dirty="0"/>
              <a:t>Fundraising Activities</a:t>
            </a:r>
          </a:p>
        </p:txBody>
      </p:sp>
      <p:sp>
        <p:nvSpPr>
          <p:cNvPr id="3" name="Content Placeholder 2">
            <a:extLst>
              <a:ext uri="{FF2B5EF4-FFF2-40B4-BE49-F238E27FC236}">
                <a16:creationId xmlns:a16="http://schemas.microsoft.com/office/drawing/2014/main" id="{AC7CE84C-543F-C634-A3FF-C0DDA26BBF74}"/>
              </a:ext>
            </a:extLst>
          </p:cNvPr>
          <p:cNvSpPr>
            <a:spLocks noGrp="1"/>
          </p:cNvSpPr>
          <p:nvPr>
            <p:ph idx="1"/>
          </p:nvPr>
        </p:nvSpPr>
        <p:spPr>
          <a:xfrm>
            <a:off x="838200" y="1825625"/>
            <a:ext cx="10515600" cy="4351338"/>
          </a:xfrm>
        </p:spPr>
        <p:txBody>
          <a:bodyPr>
            <a:normAutofit/>
          </a:bodyPr>
          <a:lstStyle/>
          <a:p>
            <a:r>
              <a:rPr lang="en-US" sz="2400" dirty="0"/>
              <a:t>Supporting activities undertaken to induce potential donors to contribute money, securities, services, materials, facilities, other assets, or time</a:t>
            </a:r>
          </a:p>
          <a:p>
            <a:r>
              <a:rPr lang="en-US" sz="2400" dirty="0"/>
              <a:t>Don’t forget joint costs</a:t>
            </a:r>
          </a:p>
          <a:p>
            <a:r>
              <a:rPr lang="en-US" sz="2400" dirty="0"/>
              <a:t>Examples</a:t>
            </a:r>
          </a:p>
          <a:p>
            <a:pPr lvl="1"/>
            <a:r>
              <a:rPr lang="en-US" dirty="0"/>
              <a:t>Conducting fundraising campaigns</a:t>
            </a:r>
          </a:p>
          <a:p>
            <a:pPr lvl="1"/>
            <a:r>
              <a:rPr lang="en-US" dirty="0"/>
              <a:t>Maintaining donor mailing lists</a:t>
            </a:r>
          </a:p>
          <a:p>
            <a:pPr lvl="1"/>
            <a:r>
              <a:rPr lang="en-US" dirty="0"/>
              <a:t>Conducting special fundraising events</a:t>
            </a:r>
          </a:p>
          <a:p>
            <a:pPr lvl="1"/>
            <a:r>
              <a:rPr lang="en-US" dirty="0"/>
              <a:t>Preparing/distributing fundraising and informational materials</a:t>
            </a:r>
          </a:p>
        </p:txBody>
      </p:sp>
    </p:spTree>
    <p:extLst>
      <p:ext uri="{BB962C8B-B14F-4D97-AF65-F5344CB8AC3E}">
        <p14:creationId xmlns:p14="http://schemas.microsoft.com/office/powerpoint/2010/main" val="2901080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09D6-E728-B871-B4BA-821DBFF21E4D}"/>
              </a:ext>
            </a:extLst>
          </p:cNvPr>
          <p:cNvSpPr>
            <a:spLocks noGrp="1"/>
          </p:cNvSpPr>
          <p:nvPr>
            <p:ph type="title"/>
          </p:nvPr>
        </p:nvSpPr>
        <p:spPr>
          <a:xfrm>
            <a:off x="838200" y="365125"/>
            <a:ext cx="10515600" cy="1325563"/>
          </a:xfrm>
        </p:spPr>
        <p:txBody>
          <a:bodyPr anchor="ctr">
            <a:normAutofit/>
          </a:bodyPr>
          <a:lstStyle/>
          <a:p>
            <a:r>
              <a:rPr lang="en-US" dirty="0"/>
              <a:t>Membership Development</a:t>
            </a:r>
          </a:p>
        </p:txBody>
      </p:sp>
      <p:sp>
        <p:nvSpPr>
          <p:cNvPr id="3" name="Content Placeholder 2">
            <a:extLst>
              <a:ext uri="{FF2B5EF4-FFF2-40B4-BE49-F238E27FC236}">
                <a16:creationId xmlns:a16="http://schemas.microsoft.com/office/drawing/2014/main" id="{AC7CE84C-543F-C634-A3FF-C0DDA26BBF74}"/>
              </a:ext>
            </a:extLst>
          </p:cNvPr>
          <p:cNvSpPr>
            <a:spLocks noGrp="1"/>
          </p:cNvSpPr>
          <p:nvPr>
            <p:ph idx="1"/>
          </p:nvPr>
        </p:nvSpPr>
        <p:spPr>
          <a:xfrm>
            <a:off x="838200" y="1825625"/>
            <a:ext cx="10515600" cy="4351338"/>
          </a:xfrm>
        </p:spPr>
        <p:txBody>
          <a:bodyPr>
            <a:normAutofit/>
          </a:bodyPr>
          <a:lstStyle/>
          <a:p>
            <a:r>
              <a:rPr lang="en-US" sz="2400" dirty="0"/>
              <a:t>Supporting activities that include soliciting for prospective members and membership dues, relations and similar activities, includes membership relations. </a:t>
            </a:r>
          </a:p>
          <a:p>
            <a:endParaRPr lang="en-US" sz="2400" dirty="0"/>
          </a:p>
          <a:p>
            <a:r>
              <a:rPr lang="en-US" sz="2400" dirty="0"/>
              <a:t>If no significant benefits are provided to members in exchange for their payments of dues, it is considered fundraising activities</a:t>
            </a:r>
          </a:p>
        </p:txBody>
      </p:sp>
    </p:spTree>
    <p:extLst>
      <p:ext uri="{BB962C8B-B14F-4D97-AF65-F5344CB8AC3E}">
        <p14:creationId xmlns:p14="http://schemas.microsoft.com/office/powerpoint/2010/main" val="3540993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33A85-8A3C-4BAB-4EB0-F393857B7D13}"/>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69FCDAA3-C587-1216-778F-8239EF745A68}"/>
              </a:ext>
            </a:extLst>
          </p:cNvPr>
          <p:cNvPicPr>
            <a:picLocks noChangeAspect="1"/>
          </p:cNvPicPr>
          <p:nvPr/>
        </p:nvPicPr>
        <p:blipFill>
          <a:blip r:embed="rId3"/>
          <a:stretch>
            <a:fillRect/>
          </a:stretch>
        </p:blipFill>
        <p:spPr>
          <a:xfrm>
            <a:off x="563672" y="287347"/>
            <a:ext cx="10797436" cy="6014876"/>
          </a:xfrm>
          <a:prstGeom prst="rect">
            <a:avLst/>
          </a:prstGeom>
        </p:spPr>
      </p:pic>
    </p:spTree>
    <p:extLst>
      <p:ext uri="{BB962C8B-B14F-4D97-AF65-F5344CB8AC3E}">
        <p14:creationId xmlns:p14="http://schemas.microsoft.com/office/powerpoint/2010/main" val="521920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C7F2-C32A-A69F-7DBF-6D84DC580D96}"/>
              </a:ext>
            </a:extLst>
          </p:cNvPr>
          <p:cNvSpPr>
            <a:spLocks noGrp="1"/>
          </p:cNvSpPr>
          <p:nvPr>
            <p:ph type="title"/>
          </p:nvPr>
        </p:nvSpPr>
        <p:spPr/>
        <p:txBody>
          <a:bodyPr/>
          <a:lstStyle/>
          <a:p>
            <a:r>
              <a:rPr lang="en-US" dirty="0"/>
              <a:t>Allocation of Expenses</a:t>
            </a:r>
          </a:p>
        </p:txBody>
      </p:sp>
      <p:graphicFrame>
        <p:nvGraphicFramePr>
          <p:cNvPr id="5" name="Content Placeholder 2">
            <a:extLst>
              <a:ext uri="{FF2B5EF4-FFF2-40B4-BE49-F238E27FC236}">
                <a16:creationId xmlns:a16="http://schemas.microsoft.com/office/drawing/2014/main" id="{272F4423-B668-7D92-65DD-94E46B6354AF}"/>
              </a:ext>
            </a:extLst>
          </p:cNvPr>
          <p:cNvGraphicFramePr>
            <a:graphicFrameLocks noGrp="1"/>
          </p:cNvGraphicFramePr>
          <p:nvPr>
            <p:ph idx="1"/>
            <p:extLst>
              <p:ext uri="{D42A27DB-BD31-4B8C-83A1-F6EECF244321}">
                <p14:modId xmlns:p14="http://schemas.microsoft.com/office/powerpoint/2010/main" val="3352598015"/>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594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241A-3239-E815-0B51-591684BD9CFD}"/>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52E8F6AB-CFC6-2045-BF07-10493821B37B}"/>
              </a:ext>
            </a:extLst>
          </p:cNvPr>
          <p:cNvSpPr>
            <a:spLocks noGrp="1"/>
          </p:cNvSpPr>
          <p:nvPr>
            <p:ph idx="1"/>
          </p:nvPr>
        </p:nvSpPr>
        <p:spPr/>
        <p:txBody>
          <a:bodyPr>
            <a:normAutofit/>
          </a:bodyPr>
          <a:lstStyle/>
          <a:p>
            <a:r>
              <a:rPr lang="en-US" sz="2400" dirty="0"/>
              <a:t>Create an Allocation Methodology Policy</a:t>
            </a:r>
          </a:p>
          <a:p>
            <a:pPr marL="457200" lvl="1" indent="0">
              <a:buNone/>
            </a:pPr>
            <a:endParaRPr lang="en-US" dirty="0"/>
          </a:p>
          <a:p>
            <a:pPr lvl="1"/>
            <a:r>
              <a:rPr lang="en-US" dirty="0"/>
              <a:t>X Method will be used for X Expenses</a:t>
            </a:r>
          </a:p>
          <a:p>
            <a:pPr lvl="1"/>
            <a:r>
              <a:rPr lang="en-US" dirty="0"/>
              <a:t>Y Method will be used for Y Expenses</a:t>
            </a:r>
          </a:p>
          <a:p>
            <a:pPr lvl="1"/>
            <a:endParaRPr lang="en-US" dirty="0"/>
          </a:p>
          <a:p>
            <a:pPr lvl="1"/>
            <a:r>
              <a:rPr lang="en-US" dirty="0"/>
              <a:t>Responsible Person A will review Method </a:t>
            </a:r>
            <a:r>
              <a:rPr lang="en-US" i="1" dirty="0"/>
              <a:t>quarterly/annually</a:t>
            </a:r>
            <a:endParaRPr lang="en-US" dirty="0"/>
          </a:p>
          <a:p>
            <a:pPr lvl="2"/>
            <a:r>
              <a:rPr lang="en-US" sz="2400" dirty="0"/>
              <a:t>New building/reorganization of office – square footage may need to be updated</a:t>
            </a:r>
          </a:p>
          <a:p>
            <a:pPr lvl="2"/>
            <a:r>
              <a:rPr lang="en-US" sz="2400" dirty="0"/>
              <a:t>Staff turnover/restructuring of responsibilities – study of employee time/effort may need to updated</a:t>
            </a:r>
          </a:p>
          <a:p>
            <a:pPr marL="914400" lvl="2" indent="0">
              <a:buNone/>
            </a:pPr>
            <a:endParaRPr lang="en-US" dirty="0"/>
          </a:p>
        </p:txBody>
      </p:sp>
    </p:spTree>
    <p:extLst>
      <p:ext uri="{BB962C8B-B14F-4D97-AF65-F5344CB8AC3E}">
        <p14:creationId xmlns:p14="http://schemas.microsoft.com/office/powerpoint/2010/main" val="2486587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Board Member Responsibilities</a:t>
            </a:r>
          </a:p>
        </p:txBody>
      </p:sp>
    </p:spTree>
    <p:extLst>
      <p:ext uri="{BB962C8B-B14F-4D97-AF65-F5344CB8AC3E}">
        <p14:creationId xmlns:p14="http://schemas.microsoft.com/office/powerpoint/2010/main" val="3656594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1F06-42B1-4239-C8C2-746BA455225C}"/>
              </a:ext>
            </a:extLst>
          </p:cNvPr>
          <p:cNvSpPr>
            <a:spLocks noGrp="1"/>
          </p:cNvSpPr>
          <p:nvPr>
            <p:ph type="title"/>
          </p:nvPr>
        </p:nvSpPr>
        <p:spPr/>
        <p:txBody>
          <a:bodyPr/>
          <a:lstStyle/>
          <a:p>
            <a:r>
              <a:rPr lang="en-US" dirty="0"/>
              <a:t>Presenter</a:t>
            </a:r>
          </a:p>
        </p:txBody>
      </p:sp>
      <p:pic>
        <p:nvPicPr>
          <p:cNvPr id="10" name="Content Placeholder 9">
            <a:extLst>
              <a:ext uri="{FF2B5EF4-FFF2-40B4-BE49-F238E27FC236}">
                <a16:creationId xmlns:a16="http://schemas.microsoft.com/office/drawing/2014/main" id="{16948D14-8CF8-7D72-8F0D-B0FB821AB21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1066491" y="1812661"/>
            <a:ext cx="2760318" cy="4141200"/>
          </a:xfrm>
        </p:spPr>
      </p:pic>
      <p:sp>
        <p:nvSpPr>
          <p:cNvPr id="14" name="TextBox 13">
            <a:extLst>
              <a:ext uri="{FF2B5EF4-FFF2-40B4-BE49-F238E27FC236}">
                <a16:creationId xmlns:a16="http://schemas.microsoft.com/office/drawing/2014/main" id="{16AB944C-4DAD-5FE0-4A9C-58F1CA6AC9CB}"/>
              </a:ext>
            </a:extLst>
          </p:cNvPr>
          <p:cNvSpPr txBox="1"/>
          <p:nvPr/>
        </p:nvSpPr>
        <p:spPr>
          <a:xfrm>
            <a:off x="4133850" y="1812661"/>
            <a:ext cx="3136096" cy="2062103"/>
          </a:xfrm>
          <a:prstGeom prst="rect">
            <a:avLst/>
          </a:prstGeom>
          <a:noFill/>
        </p:spPr>
        <p:txBody>
          <a:bodyPr wrap="square" rtlCol="0">
            <a:spAutoFit/>
          </a:bodyPr>
          <a:lstStyle/>
          <a:p>
            <a:r>
              <a:rPr lang="en-US" sz="3600" dirty="0">
                <a:latin typeface="Termina Black" panose="00000A00000000000000" pitchFamily="50" charset="0"/>
              </a:rPr>
              <a:t>Matt</a:t>
            </a:r>
          </a:p>
          <a:p>
            <a:r>
              <a:rPr lang="en-US" sz="3600" dirty="0">
                <a:latin typeface="Termina Black" panose="00000A00000000000000" pitchFamily="50" charset="0"/>
              </a:rPr>
              <a:t>Neu</a:t>
            </a:r>
          </a:p>
          <a:p>
            <a:r>
              <a:rPr lang="en-US" sz="2800" dirty="0">
                <a:latin typeface="+mj-lt"/>
              </a:rPr>
              <a:t>CPA</a:t>
            </a:r>
          </a:p>
          <a:p>
            <a:r>
              <a:rPr lang="en-US" sz="2800" dirty="0">
                <a:latin typeface="+mj-lt"/>
              </a:rPr>
              <a:t>Senior Manager</a:t>
            </a:r>
          </a:p>
        </p:txBody>
      </p:sp>
    </p:spTree>
    <p:extLst>
      <p:ext uri="{BB962C8B-B14F-4D97-AF65-F5344CB8AC3E}">
        <p14:creationId xmlns:p14="http://schemas.microsoft.com/office/powerpoint/2010/main" val="724765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Member Responsibilities</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altLang="en-US" sz="2400" dirty="0"/>
              <a:t>Boards have </a:t>
            </a:r>
            <a:r>
              <a:rPr lang="en-US" altLang="en-US" sz="2400" b="1" i="1" dirty="0">
                <a:solidFill>
                  <a:schemeClr val="tx2"/>
                </a:solidFill>
              </a:rPr>
              <a:t>legally mandated fiduciary duties</a:t>
            </a:r>
            <a:r>
              <a:rPr lang="en-US" altLang="en-US" sz="2400" dirty="0">
                <a:solidFill>
                  <a:schemeClr val="tx2"/>
                </a:solidFill>
              </a:rPr>
              <a:t> </a:t>
            </a:r>
            <a:r>
              <a:rPr lang="en-US" altLang="en-US" sz="2400" dirty="0"/>
              <a:t>to their organizations.  These duties describe the manner in which board members are required to carry out their roles and responsibilities.  The fiduciary duties are obedience, care and loyalty.</a:t>
            </a:r>
          </a:p>
          <a:p>
            <a:pPr marL="0" indent="0">
              <a:buNone/>
            </a:pPr>
            <a:endParaRPr lang="en-US" dirty="0"/>
          </a:p>
        </p:txBody>
      </p:sp>
    </p:spTree>
    <p:extLst>
      <p:ext uri="{BB962C8B-B14F-4D97-AF65-F5344CB8AC3E}">
        <p14:creationId xmlns:p14="http://schemas.microsoft.com/office/powerpoint/2010/main" val="2886512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Member Responsibilities</a:t>
            </a:r>
          </a:p>
        </p:txBody>
      </p:sp>
      <p:sp>
        <p:nvSpPr>
          <p:cNvPr id="3" name="Content Placeholder 2"/>
          <p:cNvSpPr>
            <a:spLocks noGrp="1"/>
          </p:cNvSpPr>
          <p:nvPr>
            <p:ph idx="1"/>
          </p:nvPr>
        </p:nvSpPr>
        <p:spPr>
          <a:xfrm>
            <a:off x="838200" y="1690688"/>
            <a:ext cx="10515600" cy="4486275"/>
          </a:xfrm>
        </p:spPr>
        <p:txBody>
          <a:bodyPr>
            <a:normAutofit/>
          </a:bodyPr>
          <a:lstStyle/>
          <a:p>
            <a:r>
              <a:rPr lang="en-US" altLang="en-US" sz="2400" b="1" i="1" dirty="0">
                <a:solidFill>
                  <a:schemeClr val="tx2"/>
                </a:solidFill>
              </a:rPr>
              <a:t>Duty of Obedience: </a:t>
            </a:r>
            <a:r>
              <a:rPr lang="en-US" altLang="en-US" sz="2400" dirty="0"/>
              <a:t>The board must ensure the organization is obedient to its central purposes as described in its articles of incorporation and mission.</a:t>
            </a:r>
          </a:p>
          <a:p>
            <a:r>
              <a:rPr lang="en-US" altLang="en-US" sz="2400" b="1" i="1" dirty="0">
                <a:solidFill>
                  <a:schemeClr val="tx2"/>
                </a:solidFill>
              </a:rPr>
              <a:t>Duty of Care: </a:t>
            </a:r>
            <a:r>
              <a:rPr lang="en-US" altLang="en-US" sz="2400" dirty="0"/>
              <a:t>The boards must be knowledgeable of all reasonably available information before taking action, and then act with prudence and care appropriate under the circumstances.</a:t>
            </a:r>
          </a:p>
          <a:p>
            <a:r>
              <a:rPr lang="en-US" altLang="en-US" sz="2400" b="1" i="1" dirty="0">
                <a:solidFill>
                  <a:schemeClr val="tx2"/>
                </a:solidFill>
              </a:rPr>
              <a:t>Duty of Loyalty: </a:t>
            </a:r>
            <a:r>
              <a:rPr lang="en-US" altLang="en-US" sz="2400" dirty="0"/>
              <a:t>The board must discharge duties unselfishly, to the benefit of the organization only, and disclose potential conflicts of interest.</a:t>
            </a:r>
          </a:p>
          <a:p>
            <a:pPr marL="0" indent="0">
              <a:buNone/>
            </a:pPr>
            <a:endParaRPr lang="en-US" dirty="0"/>
          </a:p>
        </p:txBody>
      </p:sp>
    </p:spTree>
    <p:extLst>
      <p:ext uri="{BB962C8B-B14F-4D97-AF65-F5344CB8AC3E}">
        <p14:creationId xmlns:p14="http://schemas.microsoft.com/office/powerpoint/2010/main" val="42024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Recording Contribution and Grant Revenue</a:t>
            </a:r>
          </a:p>
        </p:txBody>
      </p:sp>
    </p:spTree>
    <p:extLst>
      <p:ext uri="{BB962C8B-B14F-4D97-AF65-F5344CB8AC3E}">
        <p14:creationId xmlns:p14="http://schemas.microsoft.com/office/powerpoint/2010/main" val="946139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Member Responsibilities</a:t>
            </a:r>
          </a:p>
        </p:txBody>
      </p:sp>
      <p:sp>
        <p:nvSpPr>
          <p:cNvPr id="3" name="Content Placeholder 2"/>
          <p:cNvSpPr>
            <a:spLocks noGrp="1"/>
          </p:cNvSpPr>
          <p:nvPr>
            <p:ph idx="1"/>
          </p:nvPr>
        </p:nvSpPr>
        <p:spPr>
          <a:xfrm>
            <a:off x="838200" y="1690688"/>
            <a:ext cx="10515600" cy="4486275"/>
          </a:xfrm>
        </p:spPr>
        <p:txBody>
          <a:bodyPr>
            <a:normAutofit/>
          </a:bodyPr>
          <a:lstStyle/>
          <a:p>
            <a:r>
              <a:rPr lang="en-US" altLang="en-US" sz="2400" dirty="0"/>
              <a:t>Boards have three essential roles and five oversight responsibilities</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542410" y="2607026"/>
            <a:ext cx="8272989" cy="3151905"/>
          </a:xfrm>
          <a:prstGeom prst="rect">
            <a:avLst/>
          </a:prstGeom>
        </p:spPr>
      </p:pic>
    </p:spTree>
    <p:extLst>
      <p:ext uri="{BB962C8B-B14F-4D97-AF65-F5344CB8AC3E}">
        <p14:creationId xmlns:p14="http://schemas.microsoft.com/office/powerpoint/2010/main" val="331581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Member Responsibilities</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altLang="en-US" sz="2400" b="1" dirty="0">
                <a:solidFill>
                  <a:schemeClr val="tx2"/>
                </a:solidFill>
              </a:rPr>
              <a:t>Financial Oversight</a:t>
            </a:r>
          </a:p>
          <a:p>
            <a:pPr marL="0" indent="0">
              <a:buNone/>
            </a:pPr>
            <a:r>
              <a:rPr lang="en-US" altLang="en-US" sz="2400" dirty="0"/>
              <a:t>The board’s fiduciary responsibility is to protect the organization’s financial status so it can meet its obligations – economic and social – to its communities.  Meeting these obligations typically involves a variety of finance-related tasks: budget, investments, capital, fiscal policy, philanthropic opportunities.</a:t>
            </a:r>
          </a:p>
          <a:p>
            <a:pPr marL="0" indent="0">
              <a:buNone/>
            </a:pPr>
            <a:endParaRPr lang="en-US" dirty="0"/>
          </a:p>
        </p:txBody>
      </p:sp>
    </p:spTree>
    <p:extLst>
      <p:ext uri="{BB962C8B-B14F-4D97-AF65-F5344CB8AC3E}">
        <p14:creationId xmlns:p14="http://schemas.microsoft.com/office/powerpoint/2010/main" val="4263836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Member Expectations </a:t>
            </a:r>
            <a:br>
              <a:rPr lang="en-US" dirty="0"/>
            </a:br>
            <a:r>
              <a:rPr lang="en-US" sz="2800" dirty="0"/>
              <a:t>Internal Control</a:t>
            </a:r>
          </a:p>
        </p:txBody>
      </p:sp>
      <p:sp>
        <p:nvSpPr>
          <p:cNvPr id="3" name="Content Placeholder 2"/>
          <p:cNvSpPr>
            <a:spLocks noGrp="1"/>
          </p:cNvSpPr>
          <p:nvPr>
            <p:ph idx="1"/>
          </p:nvPr>
        </p:nvSpPr>
        <p:spPr>
          <a:xfrm>
            <a:off x="838200" y="1690688"/>
            <a:ext cx="10515600" cy="4486275"/>
          </a:xfrm>
        </p:spPr>
        <p:txBody>
          <a:bodyPr>
            <a:normAutofit/>
          </a:bodyPr>
          <a:lstStyle/>
          <a:p>
            <a:r>
              <a:rPr lang="en-US" sz="2400" dirty="0"/>
              <a:t>Board/Finance Committee/Treasurer involvement</a:t>
            </a:r>
          </a:p>
          <a:p>
            <a:r>
              <a:rPr lang="en-US" sz="2400" dirty="0"/>
              <a:t>Monthly financial statement review and approval</a:t>
            </a:r>
          </a:p>
          <a:p>
            <a:r>
              <a:rPr lang="en-US" sz="2400" dirty="0"/>
              <a:t>Review of dashboards</a:t>
            </a:r>
          </a:p>
          <a:p>
            <a:r>
              <a:rPr lang="en-US" sz="2400" dirty="0"/>
              <a:t>Approval of budget </a:t>
            </a:r>
          </a:p>
          <a:p>
            <a:r>
              <a:rPr lang="en-US" sz="2400" dirty="0"/>
              <a:t>Monthly review of budget to actual reports</a:t>
            </a:r>
          </a:p>
          <a:p>
            <a:r>
              <a:rPr lang="en-US" sz="2400" dirty="0"/>
              <a:t>Approving expenses over certain threshold and items over budget</a:t>
            </a:r>
          </a:p>
          <a:p>
            <a:r>
              <a:rPr lang="en-US" sz="2400" dirty="0"/>
              <a:t>Annual risk assessment</a:t>
            </a:r>
          </a:p>
          <a:p>
            <a:r>
              <a:rPr lang="en-US" sz="2400" dirty="0"/>
              <a:t>Segregation of duties awareness</a:t>
            </a:r>
          </a:p>
        </p:txBody>
      </p:sp>
    </p:spTree>
    <p:extLst>
      <p:ext uri="{BB962C8B-B14F-4D97-AF65-F5344CB8AC3E}">
        <p14:creationId xmlns:p14="http://schemas.microsoft.com/office/powerpoint/2010/main" val="517154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a:xfrm>
            <a:off x="838200" y="1690688"/>
            <a:ext cx="10515600" cy="4486275"/>
          </a:xfrm>
        </p:spPr>
        <p:txBody>
          <a:bodyPr>
            <a:normAutofit fontScale="77500" lnSpcReduction="20000"/>
          </a:bodyPr>
          <a:lstStyle/>
          <a:p>
            <a:r>
              <a:rPr lang="en-US" dirty="0"/>
              <a:t>Conflict of Interest</a:t>
            </a:r>
          </a:p>
          <a:p>
            <a:r>
              <a:rPr lang="en-US" dirty="0"/>
              <a:t>Employee Handbook</a:t>
            </a:r>
          </a:p>
          <a:p>
            <a:r>
              <a:rPr lang="en-US" dirty="0"/>
              <a:t>Credit Card </a:t>
            </a:r>
          </a:p>
          <a:p>
            <a:r>
              <a:rPr lang="en-US" dirty="0"/>
              <a:t>Whistleblower Protection </a:t>
            </a:r>
          </a:p>
          <a:p>
            <a:r>
              <a:rPr lang="en-US" dirty="0"/>
              <a:t>Fraud Risk Assessment</a:t>
            </a:r>
          </a:p>
          <a:p>
            <a:r>
              <a:rPr lang="en-US" dirty="0"/>
              <a:t>Document Destruction and Retention</a:t>
            </a:r>
          </a:p>
          <a:p>
            <a:r>
              <a:rPr lang="en-US" dirty="0"/>
              <a:t>Cost Allocation</a:t>
            </a:r>
          </a:p>
          <a:p>
            <a:r>
              <a:rPr lang="en-US" dirty="0"/>
              <a:t>Investment</a:t>
            </a:r>
          </a:p>
          <a:p>
            <a:r>
              <a:rPr lang="en-US" dirty="0"/>
              <a:t>Board Designated Net Asset</a:t>
            </a:r>
          </a:p>
          <a:p>
            <a:r>
              <a:rPr lang="en-US" dirty="0"/>
              <a:t>Gift Acceptance</a:t>
            </a:r>
          </a:p>
          <a:p>
            <a:r>
              <a:rPr lang="en-US" dirty="0"/>
              <a:t>Disaster Recovery Plan for Financial Information</a:t>
            </a:r>
          </a:p>
          <a:p>
            <a:r>
              <a:rPr lang="en-US" dirty="0"/>
              <a:t>Fixed Asset Capitalization</a:t>
            </a:r>
          </a:p>
        </p:txBody>
      </p:sp>
    </p:spTree>
    <p:extLst>
      <p:ext uri="{BB962C8B-B14F-4D97-AF65-F5344CB8AC3E}">
        <p14:creationId xmlns:p14="http://schemas.microsoft.com/office/powerpoint/2010/main" val="885427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78" y="1680555"/>
            <a:ext cx="5996653" cy="2852737"/>
          </a:xfrm>
        </p:spPr>
        <p:txBody>
          <a:bodyPr>
            <a:normAutofit/>
          </a:bodyPr>
          <a:lstStyle/>
          <a:p>
            <a:r>
              <a:rPr lang="en-US" sz="4800" dirty="0"/>
              <a:t>Leases Under ASC 842</a:t>
            </a:r>
          </a:p>
        </p:txBody>
      </p:sp>
    </p:spTree>
    <p:extLst>
      <p:ext uri="{BB962C8B-B14F-4D97-AF65-F5344CB8AC3E}">
        <p14:creationId xmlns:p14="http://schemas.microsoft.com/office/powerpoint/2010/main" val="3607774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1F06-42B1-4239-C8C2-746BA455225C}"/>
              </a:ext>
            </a:extLst>
          </p:cNvPr>
          <p:cNvSpPr>
            <a:spLocks noGrp="1"/>
          </p:cNvSpPr>
          <p:nvPr>
            <p:ph type="title"/>
          </p:nvPr>
        </p:nvSpPr>
        <p:spPr/>
        <p:txBody>
          <a:bodyPr/>
          <a:lstStyle/>
          <a:p>
            <a:r>
              <a:rPr lang="en-US" dirty="0"/>
              <a:t>Presenter</a:t>
            </a:r>
          </a:p>
        </p:txBody>
      </p:sp>
      <p:pic>
        <p:nvPicPr>
          <p:cNvPr id="10" name="Content Placeholder 9">
            <a:extLst>
              <a:ext uri="{FF2B5EF4-FFF2-40B4-BE49-F238E27FC236}">
                <a16:creationId xmlns:a16="http://schemas.microsoft.com/office/drawing/2014/main" id="{16948D14-8CF8-7D72-8F0D-B0FB821AB21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1066250" y="1812958"/>
            <a:ext cx="2760800" cy="4140606"/>
          </a:xfrm>
        </p:spPr>
      </p:pic>
      <p:sp>
        <p:nvSpPr>
          <p:cNvPr id="14" name="TextBox 13">
            <a:extLst>
              <a:ext uri="{FF2B5EF4-FFF2-40B4-BE49-F238E27FC236}">
                <a16:creationId xmlns:a16="http://schemas.microsoft.com/office/drawing/2014/main" id="{16AB944C-4DAD-5FE0-4A9C-58F1CA6AC9CB}"/>
              </a:ext>
            </a:extLst>
          </p:cNvPr>
          <p:cNvSpPr txBox="1"/>
          <p:nvPr/>
        </p:nvSpPr>
        <p:spPr>
          <a:xfrm>
            <a:off x="4133850" y="1812661"/>
            <a:ext cx="3136096" cy="2062103"/>
          </a:xfrm>
          <a:prstGeom prst="rect">
            <a:avLst/>
          </a:prstGeom>
          <a:noFill/>
        </p:spPr>
        <p:txBody>
          <a:bodyPr wrap="square" rtlCol="0">
            <a:spAutoFit/>
          </a:bodyPr>
          <a:lstStyle/>
          <a:p>
            <a:r>
              <a:rPr lang="en-US" sz="3600" dirty="0">
                <a:latin typeface="Termina Black" panose="00000A00000000000000" pitchFamily="50" charset="0"/>
              </a:rPr>
              <a:t>Chuck Krueger</a:t>
            </a:r>
          </a:p>
          <a:p>
            <a:r>
              <a:rPr lang="en-US" sz="2800" dirty="0">
                <a:latin typeface="+mj-lt"/>
              </a:rPr>
              <a:t>CPA</a:t>
            </a:r>
          </a:p>
          <a:p>
            <a:r>
              <a:rPr lang="en-US" sz="2800" dirty="0">
                <a:latin typeface="+mj-lt"/>
              </a:rPr>
              <a:t>Senior Manager</a:t>
            </a:r>
          </a:p>
        </p:txBody>
      </p:sp>
    </p:spTree>
    <p:extLst>
      <p:ext uri="{BB962C8B-B14F-4D97-AF65-F5344CB8AC3E}">
        <p14:creationId xmlns:p14="http://schemas.microsoft.com/office/powerpoint/2010/main" val="2665293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E004-2373-0396-7EE2-34FADB783E9B}"/>
              </a:ext>
            </a:extLst>
          </p:cNvPr>
          <p:cNvSpPr>
            <a:spLocks noGrp="1"/>
          </p:cNvSpPr>
          <p:nvPr>
            <p:ph type="title"/>
          </p:nvPr>
        </p:nvSpPr>
        <p:spPr>
          <a:xfrm>
            <a:off x="838200" y="197161"/>
            <a:ext cx="10515600" cy="1325563"/>
          </a:xfrm>
        </p:spPr>
        <p:txBody>
          <a:bodyPr>
            <a:normAutofit/>
          </a:bodyPr>
          <a:lstStyle/>
          <a:p>
            <a:r>
              <a:rPr lang="en-US" dirty="0">
                <a:solidFill>
                  <a:schemeClr val="accent1"/>
                </a:solidFill>
              </a:rPr>
              <a:t>Prior Guidance – 2 Types of Leases</a:t>
            </a:r>
          </a:p>
        </p:txBody>
      </p:sp>
      <p:sp>
        <p:nvSpPr>
          <p:cNvPr id="3" name="Content Placeholder 2">
            <a:extLst>
              <a:ext uri="{FF2B5EF4-FFF2-40B4-BE49-F238E27FC236}">
                <a16:creationId xmlns:a16="http://schemas.microsoft.com/office/drawing/2014/main" id="{0148B4C5-352A-5EDA-3D8D-46415CCE1511}"/>
              </a:ext>
            </a:extLst>
          </p:cNvPr>
          <p:cNvSpPr>
            <a:spLocks noGrp="1"/>
          </p:cNvSpPr>
          <p:nvPr>
            <p:ph idx="1"/>
          </p:nvPr>
        </p:nvSpPr>
        <p:spPr>
          <a:xfrm>
            <a:off x="838200" y="1217716"/>
            <a:ext cx="9566564" cy="1105592"/>
          </a:xfrm>
        </p:spPr>
        <p:txBody>
          <a:bodyPr>
            <a:noAutofit/>
          </a:bodyPr>
          <a:lstStyle/>
          <a:p>
            <a:r>
              <a:rPr lang="en-US" sz="2400" dirty="0">
                <a:solidFill>
                  <a:schemeClr val="accent1"/>
                </a:solidFill>
              </a:rPr>
              <a:t>Capital leases (lessee “owns” the asset and has a liability offset).</a:t>
            </a:r>
          </a:p>
          <a:p>
            <a:r>
              <a:rPr lang="en-US" sz="2400" dirty="0">
                <a:solidFill>
                  <a:schemeClr val="accent1"/>
                </a:solidFill>
              </a:rPr>
              <a:t>Operating leases (lessee ”rents” the asset).</a:t>
            </a:r>
          </a:p>
        </p:txBody>
      </p:sp>
      <p:sp>
        <p:nvSpPr>
          <p:cNvPr id="5" name="TextBox 4">
            <a:extLst>
              <a:ext uri="{FF2B5EF4-FFF2-40B4-BE49-F238E27FC236}">
                <a16:creationId xmlns:a16="http://schemas.microsoft.com/office/drawing/2014/main" id="{CF2C8C97-A506-A88E-FE6F-124A56425E6B}"/>
              </a:ext>
            </a:extLst>
          </p:cNvPr>
          <p:cNvSpPr txBox="1"/>
          <p:nvPr/>
        </p:nvSpPr>
        <p:spPr>
          <a:xfrm>
            <a:off x="838200" y="2498689"/>
            <a:ext cx="11201400" cy="646331"/>
          </a:xfrm>
          <a:prstGeom prst="rect">
            <a:avLst/>
          </a:prstGeom>
        </p:spPr>
        <p:txBody>
          <a:bodyPr vert="horz" lIns="91440" tIns="45720" rIns="91440" bIns="45720" rtlCol="0" anchor="ctr">
            <a:noAutofit/>
          </a:bodyPr>
          <a:lstStyle>
            <a:lvl1pPr>
              <a:lnSpc>
                <a:spcPct val="90000"/>
              </a:lnSpc>
              <a:spcBef>
                <a:spcPct val="0"/>
              </a:spcBef>
              <a:buNone/>
              <a:defRPr sz="3600" b="1">
                <a:solidFill>
                  <a:schemeClr val="accent1"/>
                </a:solidFill>
                <a:latin typeface="+mj-lt"/>
                <a:ea typeface="+mj-ea"/>
                <a:cs typeface="+mj-cs"/>
              </a:defRPr>
            </a:lvl1pPr>
          </a:lstStyle>
          <a:p>
            <a:r>
              <a:rPr lang="en-US" sz="4400" dirty="0"/>
              <a:t>New Standard – Still 2 Types of Leases</a:t>
            </a:r>
          </a:p>
        </p:txBody>
      </p:sp>
      <p:sp>
        <p:nvSpPr>
          <p:cNvPr id="7" name="TextBox 6">
            <a:extLst>
              <a:ext uri="{FF2B5EF4-FFF2-40B4-BE49-F238E27FC236}">
                <a16:creationId xmlns:a16="http://schemas.microsoft.com/office/drawing/2014/main" id="{A5AC287D-6A24-71AB-84F5-1E455836A4C1}"/>
              </a:ext>
            </a:extLst>
          </p:cNvPr>
          <p:cNvSpPr txBox="1"/>
          <p:nvPr/>
        </p:nvSpPr>
        <p:spPr>
          <a:xfrm>
            <a:off x="838200" y="3299273"/>
            <a:ext cx="8570422" cy="2028248"/>
          </a:xfrm>
          <a:prstGeom prst="rect">
            <a:avLst/>
          </a:prstGeom>
          <a:noFill/>
        </p:spPr>
        <p:txBody>
          <a:bodyPr wrap="square">
            <a:spAutoFit/>
          </a:bodyPr>
          <a:lstStyle/>
          <a:p>
            <a:pPr marL="228600" indent="-228600">
              <a:lnSpc>
                <a:spcPct val="70000"/>
              </a:lnSpc>
              <a:spcBef>
                <a:spcPts val="1000"/>
              </a:spcBef>
              <a:buFont typeface="Arial" panose="020B0604020202020204" pitchFamily="34" charset="0"/>
              <a:buChar char="•"/>
            </a:pPr>
            <a:r>
              <a:rPr lang="en-US" sz="2400" dirty="0">
                <a:solidFill>
                  <a:schemeClr val="accent1"/>
                </a:solidFill>
              </a:rPr>
              <a:t>Finance leases (capital lease under prior rules)</a:t>
            </a:r>
          </a:p>
          <a:p>
            <a:pPr marL="685800" lvl="2" indent="-228600">
              <a:lnSpc>
                <a:spcPct val="70000"/>
              </a:lnSpc>
              <a:spcBef>
                <a:spcPts val="1000"/>
              </a:spcBef>
              <a:buFont typeface="Arial" panose="020B0604020202020204" pitchFamily="34" charset="0"/>
              <a:buChar char="•"/>
            </a:pPr>
            <a:r>
              <a:rPr lang="en-US" sz="2400" dirty="0">
                <a:solidFill>
                  <a:schemeClr val="accent1"/>
                </a:solidFill>
              </a:rPr>
              <a:t>Still on the statement of financial position (asset and liability).</a:t>
            </a:r>
          </a:p>
          <a:p>
            <a:pPr marL="228600" indent="-228600">
              <a:lnSpc>
                <a:spcPct val="70000"/>
              </a:lnSpc>
              <a:spcBef>
                <a:spcPts val="1000"/>
              </a:spcBef>
              <a:buFont typeface="Arial" panose="020B0604020202020204" pitchFamily="34" charset="0"/>
              <a:buChar char="•"/>
            </a:pPr>
            <a:r>
              <a:rPr lang="en-US" sz="2400" dirty="0">
                <a:solidFill>
                  <a:schemeClr val="accent1"/>
                </a:solidFill>
              </a:rPr>
              <a:t>Operating leases (no change to terminology)</a:t>
            </a:r>
          </a:p>
          <a:p>
            <a:pPr marL="685800" lvl="2" indent="-228600">
              <a:lnSpc>
                <a:spcPct val="70000"/>
              </a:lnSpc>
              <a:spcBef>
                <a:spcPts val="1000"/>
              </a:spcBef>
              <a:buFont typeface="Arial" panose="020B0604020202020204" pitchFamily="34" charset="0"/>
              <a:buChar char="•"/>
            </a:pPr>
            <a:r>
              <a:rPr lang="en-US" sz="2400" dirty="0">
                <a:solidFill>
                  <a:schemeClr val="accent1"/>
                </a:solidFill>
              </a:rPr>
              <a:t>Now also on the statement of financial position (asset and liability).  No more “rent” of the asset.</a:t>
            </a:r>
          </a:p>
        </p:txBody>
      </p:sp>
    </p:spTree>
    <p:extLst>
      <p:ext uri="{BB962C8B-B14F-4D97-AF65-F5344CB8AC3E}">
        <p14:creationId xmlns:p14="http://schemas.microsoft.com/office/powerpoint/2010/main" val="2233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D99A-A950-E383-CB1C-D8A96443D42E}"/>
              </a:ext>
            </a:extLst>
          </p:cNvPr>
          <p:cNvSpPr>
            <a:spLocks noGrp="1"/>
          </p:cNvSpPr>
          <p:nvPr>
            <p:ph type="title"/>
          </p:nvPr>
        </p:nvSpPr>
        <p:spPr>
          <a:xfrm>
            <a:off x="838200" y="348500"/>
            <a:ext cx="10515600" cy="1325563"/>
          </a:xfrm>
        </p:spPr>
        <p:txBody>
          <a:bodyPr/>
          <a:lstStyle/>
          <a:p>
            <a:r>
              <a:rPr lang="en-US" dirty="0">
                <a:solidFill>
                  <a:schemeClr val="accent1"/>
                </a:solidFill>
              </a:rPr>
              <a:t>New Guidance Under ASC 842</a:t>
            </a:r>
          </a:p>
        </p:txBody>
      </p:sp>
      <p:sp>
        <p:nvSpPr>
          <p:cNvPr id="3" name="Content Placeholder 2">
            <a:extLst>
              <a:ext uri="{FF2B5EF4-FFF2-40B4-BE49-F238E27FC236}">
                <a16:creationId xmlns:a16="http://schemas.microsoft.com/office/drawing/2014/main" id="{289368AC-314F-DC70-E48A-D2D3AC2BDA49}"/>
              </a:ext>
            </a:extLst>
          </p:cNvPr>
          <p:cNvSpPr>
            <a:spLocks noGrp="1"/>
          </p:cNvSpPr>
          <p:nvPr>
            <p:ph idx="1"/>
          </p:nvPr>
        </p:nvSpPr>
        <p:spPr>
          <a:xfrm>
            <a:off x="838200" y="1674063"/>
            <a:ext cx="10515600" cy="4351338"/>
          </a:xfrm>
        </p:spPr>
        <p:txBody>
          <a:bodyPr>
            <a:normAutofit fontScale="85000" lnSpcReduction="20000"/>
          </a:bodyPr>
          <a:lstStyle/>
          <a:p>
            <a:r>
              <a:rPr lang="en-US" dirty="0">
                <a:solidFill>
                  <a:schemeClr val="accent1"/>
                </a:solidFill>
              </a:rPr>
              <a:t>The new standard is lengthy (around 500 pages) and complex (although most leases will be straightforward with standard process for recording).</a:t>
            </a:r>
          </a:p>
          <a:p>
            <a:pPr lvl="1"/>
            <a:r>
              <a:rPr lang="en-US" sz="2800" dirty="0">
                <a:solidFill>
                  <a:schemeClr val="accent1"/>
                </a:solidFill>
              </a:rPr>
              <a:t>You may have a lease even if the contract doesn’t use that terminology.</a:t>
            </a:r>
          </a:p>
          <a:p>
            <a:pPr lvl="1"/>
            <a:r>
              <a:rPr lang="en-US" sz="2800" dirty="0">
                <a:solidFill>
                  <a:schemeClr val="accent1"/>
                </a:solidFill>
              </a:rPr>
              <a:t>Key concepts/definitions/questions</a:t>
            </a:r>
          </a:p>
          <a:p>
            <a:pPr lvl="2"/>
            <a:r>
              <a:rPr lang="en-US" sz="2800" dirty="0">
                <a:solidFill>
                  <a:schemeClr val="accent1"/>
                </a:solidFill>
              </a:rPr>
              <a:t>Definition of a lease.</a:t>
            </a:r>
          </a:p>
          <a:p>
            <a:pPr lvl="2"/>
            <a:r>
              <a:rPr lang="en-US" sz="2800" dirty="0">
                <a:solidFill>
                  <a:schemeClr val="accent1"/>
                </a:solidFill>
              </a:rPr>
              <a:t>What is “reasonably certain”?</a:t>
            </a:r>
          </a:p>
          <a:p>
            <a:pPr lvl="2"/>
            <a:r>
              <a:rPr lang="en-US" sz="2800" dirty="0">
                <a:solidFill>
                  <a:schemeClr val="accent1"/>
                </a:solidFill>
              </a:rPr>
              <a:t>How long is the lease term?</a:t>
            </a:r>
          </a:p>
          <a:p>
            <a:pPr lvl="2"/>
            <a:r>
              <a:rPr lang="en-US" sz="2800" dirty="0">
                <a:solidFill>
                  <a:schemeClr val="accent1"/>
                </a:solidFill>
              </a:rPr>
              <a:t>Are short term leases treated differently?</a:t>
            </a:r>
          </a:p>
          <a:p>
            <a:pPr lvl="2"/>
            <a:r>
              <a:rPr lang="en-US" sz="2800" dirty="0">
                <a:solidFill>
                  <a:schemeClr val="accent1"/>
                </a:solidFill>
              </a:rPr>
              <a:t>Contracts with multiple components.</a:t>
            </a:r>
          </a:p>
          <a:p>
            <a:pPr lvl="2"/>
            <a:r>
              <a:rPr lang="en-US" sz="2800" dirty="0">
                <a:solidFill>
                  <a:schemeClr val="accent1"/>
                </a:solidFill>
              </a:rPr>
              <a:t>Finance lease compared to operating lease.</a:t>
            </a:r>
          </a:p>
          <a:p>
            <a:pPr lvl="2"/>
            <a:r>
              <a:rPr lang="en-US" sz="2800" dirty="0">
                <a:solidFill>
                  <a:schemeClr val="accent1"/>
                </a:solidFill>
              </a:rPr>
              <a:t>Materiality.</a:t>
            </a:r>
          </a:p>
          <a:p>
            <a:pPr lvl="1"/>
            <a:endParaRPr lang="en-US" dirty="0"/>
          </a:p>
          <a:p>
            <a:pPr lvl="1"/>
            <a:endParaRPr lang="en-US" dirty="0"/>
          </a:p>
        </p:txBody>
      </p:sp>
    </p:spTree>
    <p:extLst>
      <p:ext uri="{BB962C8B-B14F-4D97-AF65-F5344CB8AC3E}">
        <p14:creationId xmlns:p14="http://schemas.microsoft.com/office/powerpoint/2010/main" val="676561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A707-06D0-0052-B979-73F6211902C8}"/>
              </a:ext>
            </a:extLst>
          </p:cNvPr>
          <p:cNvSpPr>
            <a:spLocks noGrp="1"/>
          </p:cNvSpPr>
          <p:nvPr>
            <p:ph type="title"/>
          </p:nvPr>
        </p:nvSpPr>
        <p:spPr/>
        <p:txBody>
          <a:bodyPr/>
          <a:lstStyle/>
          <a:p>
            <a:r>
              <a:rPr lang="en-US" b="1" dirty="0">
                <a:solidFill>
                  <a:schemeClr val="accent1"/>
                </a:solidFill>
              </a:rPr>
              <a:t>Definition of a Lease</a:t>
            </a:r>
          </a:p>
        </p:txBody>
      </p:sp>
      <p:sp>
        <p:nvSpPr>
          <p:cNvPr id="3" name="Content Placeholder 2">
            <a:extLst>
              <a:ext uri="{FF2B5EF4-FFF2-40B4-BE49-F238E27FC236}">
                <a16:creationId xmlns:a16="http://schemas.microsoft.com/office/drawing/2014/main" id="{A2D713BC-ADA0-425A-0B7A-516B5A69B06E}"/>
              </a:ext>
            </a:extLst>
          </p:cNvPr>
          <p:cNvSpPr>
            <a:spLocks noGrp="1"/>
          </p:cNvSpPr>
          <p:nvPr>
            <p:ph idx="1"/>
          </p:nvPr>
        </p:nvSpPr>
        <p:spPr/>
        <p:txBody>
          <a:bodyPr>
            <a:normAutofit/>
          </a:bodyPr>
          <a:lstStyle/>
          <a:p>
            <a:r>
              <a:rPr lang="en-US" sz="2400" dirty="0">
                <a:solidFill>
                  <a:schemeClr val="accent1"/>
                </a:solidFill>
                <a:ea typeface="Calibri" panose="020F0502020204030204" pitchFamily="34" charset="0"/>
                <a:cs typeface="Times New Roman" panose="02020603050405020304" pitchFamily="18" charset="0"/>
              </a:rPr>
              <a:t>A lease is a</a:t>
            </a:r>
            <a:r>
              <a:rPr lang="en-US" sz="2400" dirty="0">
                <a:solidFill>
                  <a:schemeClr val="accent1"/>
                </a:solidFill>
                <a:effectLst/>
                <a:ea typeface="Calibri" panose="020F0502020204030204" pitchFamily="34" charset="0"/>
                <a:cs typeface="Times New Roman" panose="02020603050405020304" pitchFamily="18" charset="0"/>
              </a:rPr>
              <a:t> contract or part of a contract that conveys the right to control use of an identified asset (property, plant or equipment) for a period of time, in exchange for consideration (generally cash). </a:t>
            </a:r>
          </a:p>
          <a:p>
            <a:pPr lvl="1"/>
            <a:r>
              <a:rPr lang="en-US" dirty="0">
                <a:solidFill>
                  <a:schemeClr val="accent1"/>
                </a:solidFill>
                <a:cs typeface="Times New Roman" panose="02020603050405020304" pitchFamily="18" charset="0"/>
              </a:rPr>
              <a:t>Convey control-the lessee must be able to obtain the benefits of use and can direct how the asset is used (it is like they own it).</a:t>
            </a:r>
          </a:p>
          <a:p>
            <a:pPr lvl="1"/>
            <a:r>
              <a:rPr lang="en-US" dirty="0">
                <a:solidFill>
                  <a:schemeClr val="accent1"/>
                </a:solidFill>
                <a:cs typeface="Times New Roman" panose="02020603050405020304" pitchFamily="18" charset="0"/>
              </a:rPr>
              <a:t>Period of time might be days/weeks/months or years-does not have be consecutive.</a:t>
            </a:r>
          </a:p>
          <a:p>
            <a:pPr lvl="1"/>
            <a:r>
              <a:rPr lang="en-US" dirty="0">
                <a:solidFill>
                  <a:schemeClr val="accent1"/>
                </a:solidFill>
                <a:cs typeface="Times New Roman" panose="02020603050405020304" pitchFamily="18" charset="0"/>
              </a:rPr>
              <a:t>Exchange transaction-cash for use of the asset.  Donated rent is considered a contribution-not an exchange.  Excluded from lease calculation.</a:t>
            </a:r>
            <a:endParaRPr lang="en-US" dirty="0">
              <a:solidFill>
                <a:schemeClr val="accent1"/>
              </a:solidFill>
            </a:endParaRPr>
          </a:p>
        </p:txBody>
      </p:sp>
    </p:spTree>
    <p:extLst>
      <p:ext uri="{BB962C8B-B14F-4D97-AF65-F5344CB8AC3E}">
        <p14:creationId xmlns:p14="http://schemas.microsoft.com/office/powerpoint/2010/main" val="3809526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6836-19E7-90EC-C6F1-843A3C20888D}"/>
              </a:ext>
            </a:extLst>
          </p:cNvPr>
          <p:cNvSpPr>
            <a:spLocks noGrp="1"/>
          </p:cNvSpPr>
          <p:nvPr>
            <p:ph type="title"/>
          </p:nvPr>
        </p:nvSpPr>
        <p:spPr/>
        <p:txBody>
          <a:bodyPr/>
          <a:lstStyle/>
          <a:p>
            <a:r>
              <a:rPr lang="en-US" dirty="0">
                <a:solidFill>
                  <a:schemeClr val="accent1"/>
                </a:solidFill>
              </a:rPr>
              <a:t>What is “Reasonably Certain”?</a:t>
            </a:r>
          </a:p>
        </p:txBody>
      </p:sp>
      <p:sp>
        <p:nvSpPr>
          <p:cNvPr id="3" name="Content Placeholder 2">
            <a:extLst>
              <a:ext uri="{FF2B5EF4-FFF2-40B4-BE49-F238E27FC236}">
                <a16:creationId xmlns:a16="http://schemas.microsoft.com/office/drawing/2014/main" id="{5576FA61-6C1C-C69C-594C-AA2A26195E50}"/>
              </a:ext>
            </a:extLst>
          </p:cNvPr>
          <p:cNvSpPr>
            <a:spLocks noGrp="1"/>
          </p:cNvSpPr>
          <p:nvPr>
            <p:ph idx="1"/>
          </p:nvPr>
        </p:nvSpPr>
        <p:spPr/>
        <p:txBody>
          <a:bodyPr>
            <a:normAutofit/>
          </a:bodyPr>
          <a:lstStyle/>
          <a:p>
            <a:r>
              <a:rPr lang="en-US" sz="2400" dirty="0">
                <a:solidFill>
                  <a:schemeClr val="accent1"/>
                </a:solidFill>
              </a:rPr>
              <a:t>This is a factor in deciding if options to extend or terminate a lease should be included in the lease term.</a:t>
            </a:r>
          </a:p>
          <a:p>
            <a:r>
              <a:rPr lang="en-US" sz="2400" dirty="0">
                <a:solidFill>
                  <a:schemeClr val="accent1"/>
                </a:solidFill>
              </a:rPr>
              <a:t>High threshold (think 90% or greater certainty).</a:t>
            </a:r>
          </a:p>
          <a:p>
            <a:r>
              <a:rPr lang="en-US" sz="2400" dirty="0">
                <a:solidFill>
                  <a:schemeClr val="accent1"/>
                </a:solidFill>
              </a:rPr>
              <a:t>Lessee should have a compelling economic reason to exercise a renewal option or NOT to exercise a termination option.</a:t>
            </a:r>
          </a:p>
          <a:p>
            <a:r>
              <a:rPr lang="en-US" sz="2400" dirty="0">
                <a:solidFill>
                  <a:schemeClr val="accent1"/>
                </a:solidFill>
              </a:rPr>
              <a:t>The determination is made at the commencement of the lease.</a:t>
            </a:r>
          </a:p>
          <a:p>
            <a:r>
              <a:rPr lang="en-US" sz="2400" dirty="0">
                <a:solidFill>
                  <a:schemeClr val="accent1"/>
                </a:solidFill>
              </a:rPr>
              <a:t>This concept also is used in the determination of a finance lease.</a:t>
            </a:r>
          </a:p>
        </p:txBody>
      </p:sp>
    </p:spTree>
    <p:extLst>
      <p:ext uri="{BB962C8B-B14F-4D97-AF65-F5344CB8AC3E}">
        <p14:creationId xmlns:p14="http://schemas.microsoft.com/office/powerpoint/2010/main" val="402614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1F06-42B1-4239-C8C2-746BA455225C}"/>
              </a:ext>
            </a:extLst>
          </p:cNvPr>
          <p:cNvSpPr>
            <a:spLocks noGrp="1"/>
          </p:cNvSpPr>
          <p:nvPr>
            <p:ph type="title"/>
          </p:nvPr>
        </p:nvSpPr>
        <p:spPr/>
        <p:txBody>
          <a:bodyPr/>
          <a:lstStyle/>
          <a:p>
            <a:r>
              <a:rPr lang="en-US" dirty="0"/>
              <a:t>Presenters</a:t>
            </a:r>
          </a:p>
        </p:txBody>
      </p:sp>
      <p:pic>
        <p:nvPicPr>
          <p:cNvPr id="12" name="Content Placeholder 11" descr="A picture containing person, person, posing&#10;&#10;Description automatically generated">
            <a:extLst>
              <a:ext uri="{FF2B5EF4-FFF2-40B4-BE49-F238E27FC236}">
                <a16:creationId xmlns:a16="http://schemas.microsoft.com/office/drawing/2014/main" id="{E60B3300-A41E-9FF1-FBDB-2C1A438245E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33954" y="1825625"/>
            <a:ext cx="2764800" cy="4147200"/>
          </a:xfrm>
        </p:spPr>
      </p:pic>
      <p:pic>
        <p:nvPicPr>
          <p:cNvPr id="10" name="Content Placeholder 9" descr="A person with the arms crossed&#10;&#10;Description automatically generated with medium confidence">
            <a:extLst>
              <a:ext uri="{FF2B5EF4-FFF2-40B4-BE49-F238E27FC236}">
                <a16:creationId xmlns:a16="http://schemas.microsoft.com/office/drawing/2014/main" id="{16948D14-8CF8-7D72-8F0D-B0FB821AB21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93100" y="1831625"/>
            <a:ext cx="2764800" cy="4141200"/>
          </a:xfrm>
        </p:spPr>
      </p:pic>
      <p:sp>
        <p:nvSpPr>
          <p:cNvPr id="14" name="TextBox 13">
            <a:extLst>
              <a:ext uri="{FF2B5EF4-FFF2-40B4-BE49-F238E27FC236}">
                <a16:creationId xmlns:a16="http://schemas.microsoft.com/office/drawing/2014/main" id="{16AB944C-4DAD-5FE0-4A9C-58F1CA6AC9CB}"/>
              </a:ext>
            </a:extLst>
          </p:cNvPr>
          <p:cNvSpPr txBox="1"/>
          <p:nvPr/>
        </p:nvSpPr>
        <p:spPr>
          <a:xfrm>
            <a:off x="838198" y="1825625"/>
            <a:ext cx="2297898" cy="2062103"/>
          </a:xfrm>
          <a:prstGeom prst="rect">
            <a:avLst/>
          </a:prstGeom>
          <a:noFill/>
        </p:spPr>
        <p:txBody>
          <a:bodyPr wrap="square" rtlCol="0">
            <a:spAutoFit/>
          </a:bodyPr>
          <a:lstStyle/>
          <a:p>
            <a:pPr algn="r"/>
            <a:r>
              <a:rPr lang="en-US" sz="3600" dirty="0">
                <a:latin typeface="Termina Black" panose="00000A00000000000000" pitchFamily="50" charset="0"/>
              </a:rPr>
              <a:t>Briana Peters</a:t>
            </a:r>
          </a:p>
          <a:p>
            <a:pPr algn="r"/>
            <a:r>
              <a:rPr lang="en-US" sz="2800" dirty="0">
                <a:latin typeface="+mj-lt"/>
              </a:rPr>
              <a:t>CPA</a:t>
            </a:r>
          </a:p>
          <a:p>
            <a:pPr algn="r"/>
            <a:r>
              <a:rPr lang="en-US" sz="2800" dirty="0">
                <a:latin typeface="+mj-lt"/>
              </a:rPr>
              <a:t>Partner</a:t>
            </a:r>
          </a:p>
        </p:txBody>
      </p:sp>
      <p:sp>
        <p:nvSpPr>
          <p:cNvPr id="15" name="TextBox 14">
            <a:extLst>
              <a:ext uri="{FF2B5EF4-FFF2-40B4-BE49-F238E27FC236}">
                <a16:creationId xmlns:a16="http://schemas.microsoft.com/office/drawing/2014/main" id="{1F1EADBC-A347-E523-5D48-2366AABAA990}"/>
              </a:ext>
            </a:extLst>
          </p:cNvPr>
          <p:cNvSpPr txBox="1"/>
          <p:nvPr/>
        </p:nvSpPr>
        <p:spPr>
          <a:xfrm>
            <a:off x="9055904" y="1825625"/>
            <a:ext cx="2764800" cy="1938992"/>
          </a:xfrm>
          <a:prstGeom prst="rect">
            <a:avLst/>
          </a:prstGeom>
          <a:noFill/>
        </p:spPr>
        <p:txBody>
          <a:bodyPr wrap="square" rtlCol="0">
            <a:spAutoFit/>
          </a:bodyPr>
          <a:lstStyle/>
          <a:p>
            <a:r>
              <a:rPr lang="en-US" sz="3200" dirty="0">
                <a:latin typeface="Termina Black" panose="00000A00000000000000" pitchFamily="50" charset="0"/>
              </a:rPr>
              <a:t>Brittany Leonard</a:t>
            </a:r>
          </a:p>
          <a:p>
            <a:r>
              <a:rPr lang="en-US" sz="2800" dirty="0">
                <a:latin typeface="+mj-lt"/>
              </a:rPr>
              <a:t>CPA</a:t>
            </a:r>
          </a:p>
          <a:p>
            <a:r>
              <a:rPr lang="en-US" sz="2800" dirty="0">
                <a:latin typeface="+mj-lt"/>
              </a:rPr>
              <a:t>Partner</a:t>
            </a:r>
          </a:p>
        </p:txBody>
      </p:sp>
    </p:spTree>
    <p:extLst>
      <p:ext uri="{BB962C8B-B14F-4D97-AF65-F5344CB8AC3E}">
        <p14:creationId xmlns:p14="http://schemas.microsoft.com/office/powerpoint/2010/main" val="1047600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B1EA-7D4C-B265-B220-F727E3825E34}"/>
              </a:ext>
            </a:extLst>
          </p:cNvPr>
          <p:cNvSpPr>
            <a:spLocks noGrp="1"/>
          </p:cNvSpPr>
          <p:nvPr>
            <p:ph type="title"/>
          </p:nvPr>
        </p:nvSpPr>
        <p:spPr>
          <a:xfrm>
            <a:off x="838200" y="365126"/>
            <a:ext cx="10515600" cy="1014788"/>
          </a:xfrm>
        </p:spPr>
        <p:txBody>
          <a:bodyPr>
            <a:normAutofit/>
          </a:bodyPr>
          <a:lstStyle/>
          <a:p>
            <a:r>
              <a:rPr lang="en-US" dirty="0">
                <a:solidFill>
                  <a:schemeClr val="accent1"/>
                </a:solidFill>
              </a:rPr>
              <a:t>How Long is the “Lease Term”?</a:t>
            </a:r>
          </a:p>
        </p:txBody>
      </p:sp>
      <p:sp>
        <p:nvSpPr>
          <p:cNvPr id="3" name="Content Placeholder 2">
            <a:extLst>
              <a:ext uri="{FF2B5EF4-FFF2-40B4-BE49-F238E27FC236}">
                <a16:creationId xmlns:a16="http://schemas.microsoft.com/office/drawing/2014/main" id="{F16856AF-01F4-53EB-FEC3-07C5406267E1}"/>
              </a:ext>
            </a:extLst>
          </p:cNvPr>
          <p:cNvSpPr>
            <a:spLocks noGrp="1"/>
          </p:cNvSpPr>
          <p:nvPr>
            <p:ph idx="1"/>
          </p:nvPr>
        </p:nvSpPr>
        <p:spPr>
          <a:xfrm>
            <a:off x="937260" y="1234607"/>
            <a:ext cx="10515600" cy="2158730"/>
          </a:xfrm>
        </p:spPr>
        <p:txBody>
          <a:bodyPr>
            <a:noAutofit/>
          </a:bodyPr>
          <a:lstStyle/>
          <a:p>
            <a:r>
              <a:rPr lang="en-US" sz="2400" dirty="0">
                <a:solidFill>
                  <a:schemeClr val="accent1"/>
                </a:solidFill>
              </a:rPr>
              <a:t>Starts with noncancelable period (both parties legally obligated).</a:t>
            </a:r>
          </a:p>
          <a:p>
            <a:r>
              <a:rPr lang="en-US" sz="2400" dirty="0">
                <a:solidFill>
                  <a:schemeClr val="accent1"/>
                </a:solidFill>
              </a:rPr>
              <a:t>May also include periods by options to extend or not terminate.</a:t>
            </a:r>
          </a:p>
          <a:p>
            <a:pPr lvl="1"/>
            <a:r>
              <a:rPr lang="en-US" dirty="0">
                <a:solidFill>
                  <a:schemeClr val="accent1"/>
                </a:solidFill>
              </a:rPr>
              <a:t>Period when lessee is reasonably certain to extend the lease.</a:t>
            </a:r>
          </a:p>
          <a:p>
            <a:pPr lvl="1"/>
            <a:r>
              <a:rPr lang="en-US" dirty="0">
                <a:solidFill>
                  <a:schemeClr val="accent1"/>
                </a:solidFill>
              </a:rPr>
              <a:t>Period when lessee is reasonably certain to not terminate.</a:t>
            </a:r>
          </a:p>
          <a:p>
            <a:pPr lvl="1"/>
            <a:r>
              <a:rPr lang="en-US" dirty="0">
                <a:solidFill>
                  <a:schemeClr val="accent1"/>
                </a:solidFill>
              </a:rPr>
              <a:t>Periods covered by an option to extend (or not terminate) at the option of the lessor (reasonably certain does not apply).</a:t>
            </a:r>
          </a:p>
        </p:txBody>
      </p:sp>
      <p:sp>
        <p:nvSpPr>
          <p:cNvPr id="5" name="TextBox 4">
            <a:extLst>
              <a:ext uri="{FF2B5EF4-FFF2-40B4-BE49-F238E27FC236}">
                <a16:creationId xmlns:a16="http://schemas.microsoft.com/office/drawing/2014/main" id="{003BA908-FB5A-67FE-AD48-DD11FC724BA9}"/>
              </a:ext>
            </a:extLst>
          </p:cNvPr>
          <p:cNvSpPr txBox="1"/>
          <p:nvPr/>
        </p:nvSpPr>
        <p:spPr>
          <a:xfrm>
            <a:off x="937258" y="3684893"/>
            <a:ext cx="10515600" cy="1200329"/>
          </a:xfrm>
          <a:prstGeom prst="rect">
            <a:avLst/>
          </a:prstGeom>
        </p:spPr>
        <p:txBody>
          <a:bodyPr vert="horz" lIns="91440" tIns="45720" rIns="91440" bIns="45720" rtlCol="0" anchor="ctr">
            <a:noAutofit/>
          </a:bodyPr>
          <a:lstStyle>
            <a:lvl1pPr>
              <a:lnSpc>
                <a:spcPct val="90000"/>
              </a:lnSpc>
              <a:spcBef>
                <a:spcPct val="0"/>
              </a:spcBef>
              <a:buNone/>
              <a:defRPr sz="4000" b="1">
                <a:solidFill>
                  <a:schemeClr val="accent1"/>
                </a:solidFill>
                <a:latin typeface="+mj-lt"/>
                <a:ea typeface="+mj-ea"/>
                <a:cs typeface="+mj-cs"/>
              </a:defRPr>
            </a:lvl1pPr>
          </a:lstStyle>
          <a:p>
            <a:r>
              <a:rPr lang="en-US" sz="4400" dirty="0"/>
              <a:t>Are Short Term Leases Treated Differently?-YES</a:t>
            </a:r>
          </a:p>
        </p:txBody>
      </p:sp>
      <p:sp>
        <p:nvSpPr>
          <p:cNvPr id="7" name="TextBox 6">
            <a:extLst>
              <a:ext uri="{FF2B5EF4-FFF2-40B4-BE49-F238E27FC236}">
                <a16:creationId xmlns:a16="http://schemas.microsoft.com/office/drawing/2014/main" id="{A9BBC7A7-3649-2E2A-244A-9BAE8BA1A7A8}"/>
              </a:ext>
            </a:extLst>
          </p:cNvPr>
          <p:cNvSpPr txBox="1"/>
          <p:nvPr/>
        </p:nvSpPr>
        <p:spPr>
          <a:xfrm>
            <a:off x="937258" y="4885222"/>
            <a:ext cx="10317483"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accent1"/>
                </a:solidFill>
              </a:rPr>
              <a:t>Short term leases are 12 months or less.</a:t>
            </a:r>
          </a:p>
          <a:p>
            <a:pPr marL="285750" indent="-285750">
              <a:buFont typeface="Arial" panose="020B0604020202020204" pitchFamily="34" charset="0"/>
              <a:buChar char="•"/>
            </a:pPr>
            <a:r>
              <a:rPr lang="en-US" sz="2400" dirty="0">
                <a:solidFill>
                  <a:schemeClr val="accent1"/>
                </a:solidFill>
              </a:rPr>
              <a:t>Do not contain a purchase option the lessee would exercise.</a:t>
            </a:r>
          </a:p>
          <a:p>
            <a:pPr marL="285750" indent="-285750">
              <a:buFont typeface="Arial" panose="020B0604020202020204" pitchFamily="34" charset="0"/>
              <a:buChar char="•"/>
            </a:pPr>
            <a:r>
              <a:rPr lang="en-US" sz="2400" dirty="0">
                <a:solidFill>
                  <a:schemeClr val="accent1"/>
                </a:solidFill>
              </a:rPr>
              <a:t>Short term leases are not subject to ASC 842 guidance.</a:t>
            </a:r>
          </a:p>
        </p:txBody>
      </p:sp>
    </p:spTree>
    <p:extLst>
      <p:ext uri="{BB962C8B-B14F-4D97-AF65-F5344CB8AC3E}">
        <p14:creationId xmlns:p14="http://schemas.microsoft.com/office/powerpoint/2010/main" val="2125266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DC1B-1456-E833-C233-F1E513AD2252}"/>
              </a:ext>
            </a:extLst>
          </p:cNvPr>
          <p:cNvSpPr>
            <a:spLocks noGrp="1"/>
          </p:cNvSpPr>
          <p:nvPr>
            <p:ph type="title"/>
          </p:nvPr>
        </p:nvSpPr>
        <p:spPr/>
        <p:txBody>
          <a:bodyPr/>
          <a:lstStyle/>
          <a:p>
            <a:r>
              <a:rPr lang="en-US" dirty="0">
                <a:solidFill>
                  <a:schemeClr val="accent1"/>
                </a:solidFill>
              </a:rPr>
              <a:t>Contract with Multiple Components</a:t>
            </a:r>
          </a:p>
        </p:txBody>
      </p:sp>
      <p:sp>
        <p:nvSpPr>
          <p:cNvPr id="3" name="Content Placeholder 2">
            <a:extLst>
              <a:ext uri="{FF2B5EF4-FFF2-40B4-BE49-F238E27FC236}">
                <a16:creationId xmlns:a16="http://schemas.microsoft.com/office/drawing/2014/main" id="{CF2DF85D-49B5-1C95-5DCC-E93130430799}"/>
              </a:ext>
            </a:extLst>
          </p:cNvPr>
          <p:cNvSpPr>
            <a:spLocks noGrp="1"/>
          </p:cNvSpPr>
          <p:nvPr>
            <p:ph idx="1"/>
          </p:nvPr>
        </p:nvSpPr>
        <p:spPr/>
        <p:txBody>
          <a:bodyPr>
            <a:normAutofit/>
          </a:bodyPr>
          <a:lstStyle/>
          <a:p>
            <a:r>
              <a:rPr lang="en-US" sz="2400" dirty="0">
                <a:solidFill>
                  <a:schemeClr val="accent1"/>
                </a:solidFill>
              </a:rPr>
              <a:t>Multiple parts can be treated as separate contracts.</a:t>
            </a:r>
          </a:p>
          <a:p>
            <a:r>
              <a:rPr lang="en-US" sz="2400" dirty="0">
                <a:solidFill>
                  <a:schemeClr val="accent1"/>
                </a:solidFill>
              </a:rPr>
              <a:t>An example would be the right to use a building (lease) and maintenance services for the leased space.  </a:t>
            </a:r>
          </a:p>
          <a:p>
            <a:r>
              <a:rPr lang="en-US" sz="2400" dirty="0">
                <a:solidFill>
                  <a:schemeClr val="accent1"/>
                </a:solidFill>
              </a:rPr>
              <a:t>In some cases, could elect to treat as single contract.</a:t>
            </a:r>
          </a:p>
        </p:txBody>
      </p:sp>
    </p:spTree>
    <p:extLst>
      <p:ext uri="{BB962C8B-B14F-4D97-AF65-F5344CB8AC3E}">
        <p14:creationId xmlns:p14="http://schemas.microsoft.com/office/powerpoint/2010/main" val="33819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AA61-9CF7-249E-4A48-B420874DFFA1}"/>
              </a:ext>
            </a:extLst>
          </p:cNvPr>
          <p:cNvSpPr>
            <a:spLocks noGrp="1"/>
          </p:cNvSpPr>
          <p:nvPr>
            <p:ph type="title"/>
          </p:nvPr>
        </p:nvSpPr>
        <p:spPr/>
        <p:txBody>
          <a:bodyPr>
            <a:normAutofit/>
          </a:bodyPr>
          <a:lstStyle/>
          <a:p>
            <a:r>
              <a:rPr lang="en-US" dirty="0">
                <a:solidFill>
                  <a:schemeClr val="accent1"/>
                </a:solidFill>
              </a:rPr>
              <a:t>Operating or Financing?</a:t>
            </a:r>
          </a:p>
        </p:txBody>
      </p:sp>
      <p:sp>
        <p:nvSpPr>
          <p:cNvPr id="3" name="Content Placeholder 2">
            <a:extLst>
              <a:ext uri="{FF2B5EF4-FFF2-40B4-BE49-F238E27FC236}">
                <a16:creationId xmlns:a16="http://schemas.microsoft.com/office/drawing/2014/main" id="{4A52AD50-9FC1-AD82-60C3-576FE4F57521}"/>
              </a:ext>
            </a:extLst>
          </p:cNvPr>
          <p:cNvSpPr>
            <a:spLocks noGrp="1"/>
          </p:cNvSpPr>
          <p:nvPr>
            <p:ph idx="1"/>
          </p:nvPr>
        </p:nvSpPr>
        <p:spPr>
          <a:xfrm>
            <a:off x="838200" y="1566026"/>
            <a:ext cx="10344150" cy="3170324"/>
          </a:xfrm>
        </p:spPr>
        <p:txBody>
          <a:bodyPr>
            <a:noAutofit/>
          </a:bodyPr>
          <a:lstStyle/>
          <a:p>
            <a:r>
              <a:rPr lang="en-US" sz="2400" dirty="0">
                <a:solidFill>
                  <a:schemeClr val="accent1"/>
                </a:solidFill>
              </a:rPr>
              <a:t>Finance lease includes 1 or more of the following:</a:t>
            </a:r>
          </a:p>
          <a:p>
            <a:pPr lvl="1"/>
            <a:r>
              <a:rPr lang="en-US" dirty="0">
                <a:solidFill>
                  <a:schemeClr val="accent1"/>
                </a:solidFill>
              </a:rPr>
              <a:t>Transfer of ownership at end of lease.</a:t>
            </a:r>
          </a:p>
          <a:p>
            <a:pPr lvl="1"/>
            <a:r>
              <a:rPr lang="en-US" dirty="0">
                <a:solidFill>
                  <a:schemeClr val="accent1"/>
                </a:solidFill>
              </a:rPr>
              <a:t>Lessee can purchase the asset at a price which they are reasonably certain to exercise (under old rules this was a “bargain purchase option”).</a:t>
            </a:r>
          </a:p>
          <a:p>
            <a:pPr lvl="1"/>
            <a:r>
              <a:rPr lang="en-US" dirty="0">
                <a:solidFill>
                  <a:schemeClr val="accent1"/>
                </a:solidFill>
              </a:rPr>
              <a:t>Lease term is for a major part (75% or more) of the remaining life of the asset.</a:t>
            </a:r>
          </a:p>
          <a:p>
            <a:pPr lvl="1"/>
            <a:r>
              <a:rPr lang="en-US" dirty="0">
                <a:solidFill>
                  <a:schemeClr val="accent1"/>
                </a:solidFill>
              </a:rPr>
              <a:t>The present value of lease payments equals or exceeds 90% of the asset value.</a:t>
            </a:r>
          </a:p>
          <a:p>
            <a:pPr lvl="1"/>
            <a:r>
              <a:rPr lang="en-US" dirty="0">
                <a:solidFill>
                  <a:schemeClr val="accent1"/>
                </a:solidFill>
              </a:rPr>
              <a:t>The underlying asset is so specialized there is no alternative use at end of lease.</a:t>
            </a:r>
          </a:p>
        </p:txBody>
      </p:sp>
    </p:spTree>
    <p:extLst>
      <p:ext uri="{BB962C8B-B14F-4D97-AF65-F5344CB8AC3E}">
        <p14:creationId xmlns:p14="http://schemas.microsoft.com/office/powerpoint/2010/main" val="1943650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42F350-BE42-E37D-0D2D-DF335F9C0AB0}"/>
              </a:ext>
            </a:extLst>
          </p:cNvPr>
          <p:cNvSpPr txBox="1"/>
          <p:nvPr/>
        </p:nvSpPr>
        <p:spPr>
          <a:xfrm>
            <a:off x="970511" y="4774680"/>
            <a:ext cx="6097384" cy="769441"/>
          </a:xfrm>
          <a:prstGeom prst="rect">
            <a:avLst/>
          </a:prstGeom>
        </p:spPr>
        <p:txBody>
          <a:bodyPr vert="horz" lIns="91440" tIns="45720" rIns="91440" bIns="45720" rtlCol="0" anchor="ctr">
            <a:normAutofit/>
          </a:bodyPr>
          <a:lstStyle>
            <a:lvl1pPr>
              <a:lnSpc>
                <a:spcPct val="90000"/>
              </a:lnSpc>
              <a:spcBef>
                <a:spcPct val="0"/>
              </a:spcBef>
              <a:buNone/>
              <a:defRPr sz="2800" b="1">
                <a:solidFill>
                  <a:schemeClr val="accent1"/>
                </a:solidFill>
                <a:latin typeface="+mj-lt"/>
                <a:ea typeface="+mj-ea"/>
                <a:cs typeface="+mj-cs"/>
              </a:defRPr>
            </a:lvl1pPr>
          </a:lstStyle>
          <a:p>
            <a:endParaRPr lang="en-US" dirty="0"/>
          </a:p>
        </p:txBody>
      </p:sp>
      <p:sp>
        <p:nvSpPr>
          <p:cNvPr id="5" name="Title 4">
            <a:extLst>
              <a:ext uri="{FF2B5EF4-FFF2-40B4-BE49-F238E27FC236}">
                <a16:creationId xmlns:a16="http://schemas.microsoft.com/office/drawing/2014/main" id="{FFFA0073-5761-2524-B628-B63D2EAD6AD7}"/>
              </a:ext>
            </a:extLst>
          </p:cNvPr>
          <p:cNvSpPr>
            <a:spLocks noGrp="1"/>
          </p:cNvSpPr>
          <p:nvPr>
            <p:ph type="title"/>
          </p:nvPr>
        </p:nvSpPr>
        <p:spPr/>
        <p:txBody>
          <a:bodyPr/>
          <a:lstStyle/>
          <a:p>
            <a:r>
              <a:rPr lang="en-US" dirty="0"/>
              <a:t>Materiality is a Factor</a:t>
            </a:r>
          </a:p>
        </p:txBody>
      </p:sp>
      <p:sp>
        <p:nvSpPr>
          <p:cNvPr id="9" name="Content Placeholder 8">
            <a:extLst>
              <a:ext uri="{FF2B5EF4-FFF2-40B4-BE49-F238E27FC236}">
                <a16:creationId xmlns:a16="http://schemas.microsoft.com/office/drawing/2014/main" id="{7AC2FA8A-7658-6906-B234-1973BC64854E}"/>
              </a:ext>
            </a:extLst>
          </p:cNvPr>
          <p:cNvSpPr>
            <a:spLocks noGrp="1"/>
          </p:cNvSpPr>
          <p:nvPr>
            <p:ph idx="1"/>
          </p:nvPr>
        </p:nvSpPr>
        <p:spPr>
          <a:xfrm>
            <a:off x="838200" y="1825625"/>
            <a:ext cx="10515600" cy="3072165"/>
          </a:xfrm>
        </p:spPr>
        <p:txBody>
          <a:bodyPr/>
          <a:lstStyle/>
          <a:p>
            <a:r>
              <a:rPr lang="en-US" sz="2400" dirty="0"/>
              <a:t>Assess leases for materiality.  Immaterial leases would not be recorded.</a:t>
            </a:r>
          </a:p>
          <a:p>
            <a:endParaRPr lang="en-US" dirty="0"/>
          </a:p>
        </p:txBody>
      </p:sp>
    </p:spTree>
    <p:extLst>
      <p:ext uri="{BB962C8B-B14F-4D97-AF65-F5344CB8AC3E}">
        <p14:creationId xmlns:p14="http://schemas.microsoft.com/office/powerpoint/2010/main" val="1288873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8FC7-D0D9-34A3-CC8C-7D5C62794634}"/>
              </a:ext>
            </a:extLst>
          </p:cNvPr>
          <p:cNvSpPr>
            <a:spLocks noGrp="1"/>
          </p:cNvSpPr>
          <p:nvPr>
            <p:ph type="title"/>
          </p:nvPr>
        </p:nvSpPr>
        <p:spPr>
          <a:xfrm>
            <a:off x="838200" y="145789"/>
            <a:ext cx="10515600" cy="1325563"/>
          </a:xfrm>
        </p:spPr>
        <p:txBody>
          <a:bodyPr>
            <a:normAutofit/>
          </a:bodyPr>
          <a:lstStyle/>
          <a:p>
            <a:r>
              <a:rPr lang="en-US" dirty="0">
                <a:solidFill>
                  <a:schemeClr val="accent1"/>
                </a:solidFill>
              </a:rPr>
              <a:t>Changes to Your Financial Statements</a:t>
            </a:r>
          </a:p>
        </p:txBody>
      </p:sp>
      <p:sp>
        <p:nvSpPr>
          <p:cNvPr id="3" name="Content Placeholder 2">
            <a:extLst>
              <a:ext uri="{FF2B5EF4-FFF2-40B4-BE49-F238E27FC236}">
                <a16:creationId xmlns:a16="http://schemas.microsoft.com/office/drawing/2014/main" id="{E330AF3B-3B20-40DA-1B6F-076E0326AF06}"/>
              </a:ext>
            </a:extLst>
          </p:cNvPr>
          <p:cNvSpPr>
            <a:spLocks noGrp="1"/>
          </p:cNvSpPr>
          <p:nvPr>
            <p:ph idx="1"/>
          </p:nvPr>
        </p:nvSpPr>
        <p:spPr>
          <a:xfrm>
            <a:off x="838200" y="1360635"/>
            <a:ext cx="10515600" cy="4854634"/>
          </a:xfrm>
        </p:spPr>
        <p:txBody>
          <a:bodyPr>
            <a:normAutofit/>
          </a:bodyPr>
          <a:lstStyle/>
          <a:p>
            <a:r>
              <a:rPr lang="en-US" sz="2400" dirty="0">
                <a:solidFill>
                  <a:schemeClr val="accent1"/>
                </a:solidFill>
              </a:rPr>
              <a:t>The lessee will recognize a lease liability and a right to use (ROU) asset.</a:t>
            </a:r>
          </a:p>
          <a:p>
            <a:endParaRPr lang="en-US" sz="2400" dirty="0">
              <a:solidFill>
                <a:schemeClr val="accent1"/>
              </a:solidFill>
            </a:endParaRPr>
          </a:p>
          <a:p>
            <a:r>
              <a:rPr lang="en-US" sz="2400" dirty="0">
                <a:solidFill>
                  <a:schemeClr val="accent1"/>
                </a:solidFill>
              </a:rPr>
              <a:t>This is the same for both types of leases (finance or operating).</a:t>
            </a:r>
          </a:p>
          <a:p>
            <a:pPr lvl="1"/>
            <a:r>
              <a:rPr lang="en-US" dirty="0">
                <a:solidFill>
                  <a:schemeClr val="accent1"/>
                </a:solidFill>
              </a:rPr>
              <a:t>Calculate the present value of payments using the rate in the lease (if known) or the lessee’s incremental borrowing rate.</a:t>
            </a:r>
          </a:p>
          <a:p>
            <a:pPr lvl="1"/>
            <a:r>
              <a:rPr lang="en-US" dirty="0">
                <a:solidFill>
                  <a:schemeClr val="accent1"/>
                </a:solidFill>
              </a:rPr>
              <a:t>Subsequent accounting is different for each type of lease.</a:t>
            </a:r>
          </a:p>
          <a:p>
            <a:pPr lvl="1"/>
            <a:endParaRPr lang="en-US" sz="2200" dirty="0">
              <a:solidFill>
                <a:schemeClr val="accent1"/>
              </a:solidFill>
            </a:endParaRPr>
          </a:p>
          <a:p>
            <a:pPr marL="914400" lvl="2" indent="0">
              <a:buNone/>
            </a:pPr>
            <a:endParaRPr lang="en-US" dirty="0"/>
          </a:p>
          <a:p>
            <a:pPr lvl="2"/>
            <a:endParaRPr lang="en-US" dirty="0"/>
          </a:p>
        </p:txBody>
      </p:sp>
    </p:spTree>
    <p:extLst>
      <p:ext uri="{BB962C8B-B14F-4D97-AF65-F5344CB8AC3E}">
        <p14:creationId xmlns:p14="http://schemas.microsoft.com/office/powerpoint/2010/main" val="3685695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8FC7-D0D9-34A3-CC8C-7D5C62794634}"/>
              </a:ext>
            </a:extLst>
          </p:cNvPr>
          <p:cNvSpPr>
            <a:spLocks noGrp="1"/>
          </p:cNvSpPr>
          <p:nvPr>
            <p:ph type="title"/>
          </p:nvPr>
        </p:nvSpPr>
        <p:spPr>
          <a:xfrm>
            <a:off x="838200" y="145789"/>
            <a:ext cx="10515600" cy="1325563"/>
          </a:xfrm>
        </p:spPr>
        <p:txBody>
          <a:bodyPr>
            <a:normAutofit/>
          </a:bodyPr>
          <a:lstStyle/>
          <a:p>
            <a:r>
              <a:rPr lang="en-US" dirty="0">
                <a:solidFill>
                  <a:schemeClr val="accent1"/>
                </a:solidFill>
              </a:rPr>
              <a:t>Changes to Your Financial Statements</a:t>
            </a:r>
          </a:p>
        </p:txBody>
      </p:sp>
      <p:sp>
        <p:nvSpPr>
          <p:cNvPr id="3" name="Content Placeholder 2">
            <a:extLst>
              <a:ext uri="{FF2B5EF4-FFF2-40B4-BE49-F238E27FC236}">
                <a16:creationId xmlns:a16="http://schemas.microsoft.com/office/drawing/2014/main" id="{E330AF3B-3B20-40DA-1B6F-076E0326AF06}"/>
              </a:ext>
            </a:extLst>
          </p:cNvPr>
          <p:cNvSpPr>
            <a:spLocks noGrp="1"/>
          </p:cNvSpPr>
          <p:nvPr>
            <p:ph idx="1"/>
          </p:nvPr>
        </p:nvSpPr>
        <p:spPr>
          <a:xfrm>
            <a:off x="838200" y="1360635"/>
            <a:ext cx="10515600" cy="4854634"/>
          </a:xfrm>
        </p:spPr>
        <p:txBody>
          <a:bodyPr>
            <a:normAutofit/>
          </a:bodyPr>
          <a:lstStyle/>
          <a:p>
            <a:r>
              <a:rPr lang="en-US" sz="2200" dirty="0">
                <a:solidFill>
                  <a:schemeClr val="accent1"/>
                </a:solidFill>
              </a:rPr>
              <a:t>The right of use asset and lease liability for each type of lease are on separate lines on the statement of financial position.</a:t>
            </a:r>
          </a:p>
          <a:p>
            <a:pPr lvl="1"/>
            <a:r>
              <a:rPr lang="en-US" sz="2200" dirty="0">
                <a:solidFill>
                  <a:schemeClr val="accent1"/>
                </a:solidFill>
              </a:rPr>
              <a:t>Other Assets</a:t>
            </a:r>
          </a:p>
          <a:p>
            <a:pPr lvl="2"/>
            <a:r>
              <a:rPr lang="en-US" sz="2200" dirty="0">
                <a:solidFill>
                  <a:schemeClr val="accent1"/>
                </a:solidFill>
              </a:rPr>
              <a:t>Operating lease right of use asset	$100,000</a:t>
            </a:r>
          </a:p>
          <a:p>
            <a:pPr lvl="2"/>
            <a:r>
              <a:rPr lang="en-US" sz="2200" dirty="0">
                <a:solidFill>
                  <a:schemeClr val="accent1"/>
                </a:solidFill>
              </a:rPr>
              <a:t>Finance lease right of use asset	$200,000</a:t>
            </a:r>
          </a:p>
          <a:p>
            <a:pPr lvl="1"/>
            <a:r>
              <a:rPr lang="en-US" sz="2200" dirty="0">
                <a:solidFill>
                  <a:schemeClr val="accent1"/>
                </a:solidFill>
              </a:rPr>
              <a:t>Current liabilities</a:t>
            </a:r>
          </a:p>
          <a:p>
            <a:pPr lvl="2"/>
            <a:r>
              <a:rPr lang="en-US" sz="2200" dirty="0">
                <a:solidFill>
                  <a:schemeClr val="accent1"/>
                </a:solidFill>
              </a:rPr>
              <a:t>Operating lease right of use liability	$  10,000</a:t>
            </a:r>
          </a:p>
          <a:p>
            <a:pPr lvl="2"/>
            <a:r>
              <a:rPr lang="en-US" sz="2200" dirty="0">
                <a:solidFill>
                  <a:schemeClr val="accent1"/>
                </a:solidFill>
              </a:rPr>
              <a:t>Finance lease right of use liability	$  20,000</a:t>
            </a:r>
          </a:p>
          <a:p>
            <a:pPr lvl="1"/>
            <a:r>
              <a:rPr lang="en-US" sz="2200" dirty="0">
                <a:solidFill>
                  <a:schemeClr val="accent1"/>
                </a:solidFill>
              </a:rPr>
              <a:t>Long-term liabilities</a:t>
            </a:r>
          </a:p>
          <a:p>
            <a:pPr lvl="2"/>
            <a:r>
              <a:rPr lang="en-US" sz="2200" dirty="0">
                <a:solidFill>
                  <a:schemeClr val="accent1"/>
                </a:solidFill>
              </a:rPr>
              <a:t>Operating lease right of use liability	$  90,000</a:t>
            </a:r>
          </a:p>
          <a:p>
            <a:pPr lvl="2"/>
            <a:r>
              <a:rPr lang="en-US" sz="2200" dirty="0">
                <a:solidFill>
                  <a:schemeClr val="accent1"/>
                </a:solidFill>
              </a:rPr>
              <a:t>Finance lease right of use liability	$180,000</a:t>
            </a:r>
          </a:p>
          <a:p>
            <a:pPr marL="457200" lvl="1" indent="0">
              <a:buNone/>
            </a:pPr>
            <a:endParaRPr lang="en-US" sz="2200" dirty="0">
              <a:solidFill>
                <a:schemeClr val="accent1"/>
              </a:solidFill>
            </a:endParaRPr>
          </a:p>
          <a:p>
            <a:pPr marL="914400" lvl="2" indent="0">
              <a:buNone/>
            </a:pPr>
            <a:endParaRPr lang="en-US" dirty="0"/>
          </a:p>
          <a:p>
            <a:pPr lvl="2"/>
            <a:endParaRPr lang="en-US" dirty="0"/>
          </a:p>
        </p:txBody>
      </p:sp>
    </p:spTree>
    <p:extLst>
      <p:ext uri="{BB962C8B-B14F-4D97-AF65-F5344CB8AC3E}">
        <p14:creationId xmlns:p14="http://schemas.microsoft.com/office/powerpoint/2010/main" val="1239363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7C74-5FCE-EFF4-9389-CE0724FF862D}"/>
              </a:ext>
            </a:extLst>
          </p:cNvPr>
          <p:cNvSpPr>
            <a:spLocks noGrp="1"/>
          </p:cNvSpPr>
          <p:nvPr>
            <p:ph type="title"/>
          </p:nvPr>
        </p:nvSpPr>
        <p:spPr>
          <a:xfrm>
            <a:off x="838199" y="365125"/>
            <a:ext cx="10907685" cy="1325563"/>
          </a:xfrm>
        </p:spPr>
        <p:txBody>
          <a:bodyPr>
            <a:normAutofit/>
          </a:bodyPr>
          <a:lstStyle/>
          <a:p>
            <a:r>
              <a:rPr lang="en-US" dirty="0">
                <a:solidFill>
                  <a:schemeClr val="accent1"/>
                </a:solidFill>
              </a:rPr>
              <a:t>Changes to Your Financial Statements</a:t>
            </a:r>
            <a:endParaRPr lang="en-US" dirty="0"/>
          </a:p>
        </p:txBody>
      </p:sp>
      <p:sp>
        <p:nvSpPr>
          <p:cNvPr id="3" name="Content Placeholder 2">
            <a:extLst>
              <a:ext uri="{FF2B5EF4-FFF2-40B4-BE49-F238E27FC236}">
                <a16:creationId xmlns:a16="http://schemas.microsoft.com/office/drawing/2014/main" id="{272A7F27-7CB3-3F67-F888-BB7A1802AB74}"/>
              </a:ext>
            </a:extLst>
          </p:cNvPr>
          <p:cNvSpPr>
            <a:spLocks noGrp="1"/>
          </p:cNvSpPr>
          <p:nvPr>
            <p:ph idx="1"/>
          </p:nvPr>
        </p:nvSpPr>
        <p:spPr/>
        <p:txBody>
          <a:bodyPr>
            <a:normAutofit/>
          </a:bodyPr>
          <a:lstStyle/>
          <a:p>
            <a:r>
              <a:rPr lang="en-US" sz="2400" dirty="0">
                <a:solidFill>
                  <a:schemeClr val="accent1"/>
                </a:solidFill>
              </a:rPr>
              <a:t>Statement of Activities</a:t>
            </a:r>
          </a:p>
          <a:p>
            <a:pPr lvl="1"/>
            <a:r>
              <a:rPr lang="en-US" dirty="0">
                <a:solidFill>
                  <a:schemeClr val="accent1"/>
                </a:solidFill>
              </a:rPr>
              <a:t>For finance leases </a:t>
            </a:r>
          </a:p>
          <a:p>
            <a:pPr lvl="2"/>
            <a:r>
              <a:rPr lang="en-US" sz="2400" dirty="0">
                <a:solidFill>
                  <a:schemeClr val="accent1"/>
                </a:solidFill>
              </a:rPr>
              <a:t>You will have amortization of ROU (in with other depreciation and amortization).</a:t>
            </a:r>
          </a:p>
          <a:p>
            <a:pPr lvl="2"/>
            <a:r>
              <a:rPr lang="en-US" sz="2400" dirty="0">
                <a:solidFill>
                  <a:schemeClr val="accent1"/>
                </a:solidFill>
              </a:rPr>
              <a:t>You will also have interest expense (can be included with non-lease interest expense).</a:t>
            </a:r>
          </a:p>
          <a:p>
            <a:pPr lvl="1"/>
            <a:r>
              <a:rPr lang="en-US" dirty="0">
                <a:solidFill>
                  <a:schemeClr val="accent1"/>
                </a:solidFill>
              </a:rPr>
              <a:t>For operating leases</a:t>
            </a:r>
          </a:p>
          <a:p>
            <a:pPr lvl="2"/>
            <a:r>
              <a:rPr lang="en-US" sz="2400" dirty="0">
                <a:solidFill>
                  <a:schemeClr val="accent1"/>
                </a:solidFill>
              </a:rPr>
              <a:t>You will show lease expense (would be included in non-lease operating expenses).</a:t>
            </a:r>
          </a:p>
        </p:txBody>
      </p:sp>
    </p:spTree>
    <p:extLst>
      <p:ext uri="{BB962C8B-B14F-4D97-AF65-F5344CB8AC3E}">
        <p14:creationId xmlns:p14="http://schemas.microsoft.com/office/powerpoint/2010/main" val="2992411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7C74-5FCE-EFF4-9389-CE0724FF862D}"/>
              </a:ext>
            </a:extLst>
          </p:cNvPr>
          <p:cNvSpPr>
            <a:spLocks noGrp="1"/>
          </p:cNvSpPr>
          <p:nvPr>
            <p:ph type="title"/>
          </p:nvPr>
        </p:nvSpPr>
        <p:spPr>
          <a:xfrm>
            <a:off x="838199" y="365125"/>
            <a:ext cx="10907685" cy="1325563"/>
          </a:xfrm>
        </p:spPr>
        <p:txBody>
          <a:bodyPr>
            <a:normAutofit/>
          </a:bodyPr>
          <a:lstStyle/>
          <a:p>
            <a:r>
              <a:rPr lang="en-US" dirty="0">
                <a:solidFill>
                  <a:schemeClr val="accent1"/>
                </a:solidFill>
              </a:rPr>
              <a:t>Changes to Your Financial Statements</a:t>
            </a:r>
            <a:endParaRPr lang="en-US" dirty="0"/>
          </a:p>
        </p:txBody>
      </p:sp>
      <p:sp>
        <p:nvSpPr>
          <p:cNvPr id="3" name="Content Placeholder 2">
            <a:extLst>
              <a:ext uri="{FF2B5EF4-FFF2-40B4-BE49-F238E27FC236}">
                <a16:creationId xmlns:a16="http://schemas.microsoft.com/office/drawing/2014/main" id="{272A7F27-7CB3-3F67-F888-BB7A1802AB74}"/>
              </a:ext>
            </a:extLst>
          </p:cNvPr>
          <p:cNvSpPr>
            <a:spLocks noGrp="1"/>
          </p:cNvSpPr>
          <p:nvPr>
            <p:ph idx="1"/>
          </p:nvPr>
        </p:nvSpPr>
        <p:spPr/>
        <p:txBody>
          <a:bodyPr>
            <a:normAutofit/>
          </a:bodyPr>
          <a:lstStyle/>
          <a:p>
            <a:r>
              <a:rPr lang="en-US" sz="2400" dirty="0">
                <a:solidFill>
                  <a:schemeClr val="accent1"/>
                </a:solidFill>
              </a:rPr>
              <a:t>Statement of Cash Flows </a:t>
            </a:r>
          </a:p>
          <a:p>
            <a:pPr lvl="1"/>
            <a:r>
              <a:rPr lang="en-US" dirty="0">
                <a:solidFill>
                  <a:schemeClr val="accent1"/>
                </a:solidFill>
              </a:rPr>
              <a:t>For finance leases</a:t>
            </a:r>
          </a:p>
          <a:p>
            <a:pPr lvl="2"/>
            <a:r>
              <a:rPr lang="en-US" sz="2400" dirty="0">
                <a:solidFill>
                  <a:schemeClr val="accent1"/>
                </a:solidFill>
              </a:rPr>
              <a:t>Principal paid-financing activity.</a:t>
            </a:r>
          </a:p>
          <a:p>
            <a:pPr lvl="2"/>
            <a:r>
              <a:rPr lang="en-US" sz="2400" dirty="0">
                <a:solidFill>
                  <a:schemeClr val="accent1"/>
                </a:solidFill>
              </a:rPr>
              <a:t>Interest paid-reflected in change in net assets (net income).</a:t>
            </a:r>
          </a:p>
          <a:p>
            <a:pPr lvl="1"/>
            <a:r>
              <a:rPr lang="en-US" dirty="0">
                <a:solidFill>
                  <a:schemeClr val="accent1"/>
                </a:solidFill>
              </a:rPr>
              <a:t>For operating leases-lease payments are reflected in the change in net assets</a:t>
            </a:r>
          </a:p>
        </p:txBody>
      </p:sp>
    </p:spTree>
    <p:extLst>
      <p:ext uri="{BB962C8B-B14F-4D97-AF65-F5344CB8AC3E}">
        <p14:creationId xmlns:p14="http://schemas.microsoft.com/office/powerpoint/2010/main" val="1880263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C304-3A75-1478-2357-B19E6C33CE65}"/>
              </a:ext>
            </a:extLst>
          </p:cNvPr>
          <p:cNvSpPr>
            <a:spLocks noGrp="1"/>
          </p:cNvSpPr>
          <p:nvPr>
            <p:ph type="title"/>
          </p:nvPr>
        </p:nvSpPr>
        <p:spPr/>
        <p:txBody>
          <a:bodyPr/>
          <a:lstStyle/>
          <a:p>
            <a:r>
              <a:rPr lang="en-US" dirty="0">
                <a:solidFill>
                  <a:schemeClr val="accent1"/>
                </a:solidFill>
              </a:rPr>
              <a:t>Donated Rent</a:t>
            </a:r>
          </a:p>
        </p:txBody>
      </p:sp>
      <p:sp>
        <p:nvSpPr>
          <p:cNvPr id="3" name="Content Placeholder 2">
            <a:extLst>
              <a:ext uri="{FF2B5EF4-FFF2-40B4-BE49-F238E27FC236}">
                <a16:creationId xmlns:a16="http://schemas.microsoft.com/office/drawing/2014/main" id="{CF781376-3E14-256A-F7E6-4561B7C2199C}"/>
              </a:ext>
            </a:extLst>
          </p:cNvPr>
          <p:cNvSpPr>
            <a:spLocks noGrp="1"/>
          </p:cNvSpPr>
          <p:nvPr>
            <p:ph idx="1"/>
          </p:nvPr>
        </p:nvSpPr>
        <p:spPr/>
        <p:txBody>
          <a:bodyPr>
            <a:normAutofit/>
          </a:bodyPr>
          <a:lstStyle/>
          <a:p>
            <a:r>
              <a:rPr lang="en-US" sz="2400" dirty="0">
                <a:solidFill>
                  <a:schemeClr val="accent1"/>
                </a:solidFill>
              </a:rPr>
              <a:t>If you receive donated rent (or rent paid is under market rent) the donated rent is not considered in the calculation of ROU asset or lease liability.</a:t>
            </a:r>
          </a:p>
          <a:p>
            <a:r>
              <a:rPr lang="en-US" sz="2400" dirty="0">
                <a:solidFill>
                  <a:schemeClr val="accent1"/>
                </a:solidFill>
              </a:rPr>
              <a:t>The donated rent is recognized as a promise to give and contribution revenue-donor restricted at the commencement of the lease.</a:t>
            </a:r>
          </a:p>
          <a:p>
            <a:r>
              <a:rPr lang="en-US" sz="2400" dirty="0">
                <a:solidFill>
                  <a:schemeClr val="accent1"/>
                </a:solidFill>
              </a:rPr>
              <a:t>At the end of each year the donated rent for that year is shown as a release from restrictions and moved to the without donor restrictions section in the Statement of Activities.</a:t>
            </a:r>
          </a:p>
        </p:txBody>
      </p:sp>
    </p:spTree>
    <p:extLst>
      <p:ext uri="{BB962C8B-B14F-4D97-AF65-F5344CB8AC3E}">
        <p14:creationId xmlns:p14="http://schemas.microsoft.com/office/powerpoint/2010/main" val="1436500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7E34-3251-00A0-BE03-3B3AA92D5080}"/>
              </a:ext>
            </a:extLst>
          </p:cNvPr>
          <p:cNvSpPr>
            <a:spLocks noGrp="1"/>
          </p:cNvSpPr>
          <p:nvPr>
            <p:ph type="title"/>
          </p:nvPr>
        </p:nvSpPr>
        <p:spPr/>
        <p:txBody>
          <a:bodyPr/>
          <a:lstStyle/>
          <a:p>
            <a:r>
              <a:rPr lang="en-US" dirty="0">
                <a:solidFill>
                  <a:schemeClr val="accent1"/>
                </a:solidFill>
              </a:rPr>
              <a:t>Disclosures Needed</a:t>
            </a:r>
          </a:p>
        </p:txBody>
      </p:sp>
      <p:sp>
        <p:nvSpPr>
          <p:cNvPr id="3" name="Content Placeholder 2">
            <a:extLst>
              <a:ext uri="{FF2B5EF4-FFF2-40B4-BE49-F238E27FC236}">
                <a16:creationId xmlns:a16="http://schemas.microsoft.com/office/drawing/2014/main" id="{04229FAC-EE01-C222-F84D-241FD26CD2C1}"/>
              </a:ext>
            </a:extLst>
          </p:cNvPr>
          <p:cNvSpPr>
            <a:spLocks noGrp="1"/>
          </p:cNvSpPr>
          <p:nvPr>
            <p:ph idx="1"/>
          </p:nvPr>
        </p:nvSpPr>
        <p:spPr/>
        <p:txBody>
          <a:bodyPr>
            <a:normAutofit/>
          </a:bodyPr>
          <a:lstStyle/>
          <a:p>
            <a:r>
              <a:rPr lang="en-US" sz="2400" dirty="0">
                <a:solidFill>
                  <a:schemeClr val="accent1"/>
                </a:solidFill>
              </a:rPr>
              <a:t>As with any new standard comes more footnote disclosures</a:t>
            </a:r>
          </a:p>
          <a:p>
            <a:pPr lvl="1"/>
            <a:r>
              <a:rPr lang="en-US" dirty="0">
                <a:solidFill>
                  <a:schemeClr val="accent1"/>
                </a:solidFill>
              </a:rPr>
              <a:t>General information on nature of leases, terms, etc.</a:t>
            </a:r>
          </a:p>
          <a:p>
            <a:pPr lvl="1"/>
            <a:r>
              <a:rPr lang="en-US" dirty="0">
                <a:solidFill>
                  <a:schemeClr val="accent1"/>
                </a:solidFill>
              </a:rPr>
              <a:t>Significant assumptions.</a:t>
            </a:r>
          </a:p>
          <a:p>
            <a:pPr lvl="1"/>
            <a:r>
              <a:rPr lang="en-US" dirty="0">
                <a:solidFill>
                  <a:schemeClr val="accent1"/>
                </a:solidFill>
              </a:rPr>
              <a:t>Information on total lease costs, weighted average remaining lease term, weighted average discount rate, payments to maturity, etc.</a:t>
            </a:r>
          </a:p>
          <a:p>
            <a:pPr lvl="1"/>
            <a:r>
              <a:rPr lang="en-US" dirty="0">
                <a:solidFill>
                  <a:schemeClr val="accent1"/>
                </a:solidFill>
              </a:rPr>
              <a:t>Involved calculations for some of these items.</a:t>
            </a:r>
          </a:p>
          <a:p>
            <a:pPr lvl="1"/>
            <a:r>
              <a:rPr lang="en-US" dirty="0">
                <a:solidFill>
                  <a:schemeClr val="accent1"/>
                </a:solidFill>
              </a:rPr>
              <a:t>Disclosures are required for both operating and finance leases.</a:t>
            </a:r>
          </a:p>
        </p:txBody>
      </p:sp>
    </p:spTree>
    <p:extLst>
      <p:ext uri="{BB962C8B-B14F-4D97-AF65-F5344CB8AC3E}">
        <p14:creationId xmlns:p14="http://schemas.microsoft.com/office/powerpoint/2010/main" val="154461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a Contribution?</a:t>
            </a:r>
          </a:p>
        </p:txBody>
      </p:sp>
      <p:sp>
        <p:nvSpPr>
          <p:cNvPr id="3" name="Content Placeholder 2"/>
          <p:cNvSpPr>
            <a:spLocks noGrp="1"/>
          </p:cNvSpPr>
          <p:nvPr>
            <p:ph idx="1"/>
          </p:nvPr>
        </p:nvSpPr>
        <p:spPr/>
        <p:txBody>
          <a:bodyPr>
            <a:normAutofit/>
          </a:bodyPr>
          <a:lstStyle/>
          <a:p>
            <a:pPr marL="0" indent="0">
              <a:buNone/>
            </a:pPr>
            <a:r>
              <a:rPr lang="en-US" sz="2400" dirty="0"/>
              <a:t>An unconditional transfer of cash or other assets, as well as unconditional promises to give, to an entity, or a reduction, settlement, or cancellation of its liabilities in a voluntary transfer by another entity acting other than as an owner. </a:t>
            </a:r>
          </a:p>
          <a:p>
            <a:pPr marL="0" indent="0">
              <a:buNone/>
            </a:pPr>
            <a:endParaRPr lang="en-US" sz="2400" dirty="0"/>
          </a:p>
          <a:p>
            <a:pPr marL="0" indent="0">
              <a:buNone/>
            </a:pPr>
            <a:r>
              <a:rPr lang="en-US" sz="2400" dirty="0"/>
              <a:t>Contributions can come in many forms including cash gifts from a donor, gifts of marketable securities, grants, awards, memberships, or sponsorships. Exchange transactions and contributions often get misclassified.</a:t>
            </a:r>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2955771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A6C2-234E-721F-B0E3-66CD92793DF8}"/>
              </a:ext>
            </a:extLst>
          </p:cNvPr>
          <p:cNvSpPr>
            <a:spLocks noGrp="1"/>
          </p:cNvSpPr>
          <p:nvPr>
            <p:ph type="title"/>
          </p:nvPr>
        </p:nvSpPr>
        <p:spPr>
          <a:xfrm>
            <a:off x="838200" y="173048"/>
            <a:ext cx="10515600" cy="1116697"/>
          </a:xfrm>
        </p:spPr>
        <p:txBody>
          <a:bodyPr>
            <a:normAutofit/>
          </a:bodyPr>
          <a:lstStyle/>
          <a:p>
            <a:r>
              <a:rPr lang="en-US" dirty="0">
                <a:solidFill>
                  <a:schemeClr val="accent1"/>
                </a:solidFill>
              </a:rPr>
              <a:t>Lessor Considerations</a:t>
            </a:r>
          </a:p>
        </p:txBody>
      </p:sp>
      <p:sp>
        <p:nvSpPr>
          <p:cNvPr id="3" name="Content Placeholder 2">
            <a:extLst>
              <a:ext uri="{FF2B5EF4-FFF2-40B4-BE49-F238E27FC236}">
                <a16:creationId xmlns:a16="http://schemas.microsoft.com/office/drawing/2014/main" id="{FE700497-F4E5-0408-8344-6495BB4C5EA7}"/>
              </a:ext>
            </a:extLst>
          </p:cNvPr>
          <p:cNvSpPr>
            <a:spLocks noGrp="1"/>
          </p:cNvSpPr>
          <p:nvPr>
            <p:ph idx="1"/>
          </p:nvPr>
        </p:nvSpPr>
        <p:spPr>
          <a:xfrm>
            <a:off x="838200" y="1289745"/>
            <a:ext cx="10392295" cy="2763000"/>
          </a:xfrm>
        </p:spPr>
        <p:txBody>
          <a:bodyPr>
            <a:noAutofit/>
          </a:bodyPr>
          <a:lstStyle/>
          <a:p>
            <a:r>
              <a:rPr lang="en-US" sz="2400" dirty="0">
                <a:solidFill>
                  <a:schemeClr val="accent1"/>
                </a:solidFill>
              </a:rPr>
              <a:t>From the lessor side there are 3 types of leases.</a:t>
            </a:r>
          </a:p>
          <a:p>
            <a:pPr lvl="1"/>
            <a:r>
              <a:rPr lang="en-US" dirty="0">
                <a:solidFill>
                  <a:schemeClr val="accent1"/>
                </a:solidFill>
              </a:rPr>
              <a:t>Sales-type lease-economically similar to a sale with a recognized profit or loss at the lease commencement.</a:t>
            </a:r>
          </a:p>
          <a:p>
            <a:pPr lvl="1"/>
            <a:r>
              <a:rPr lang="en-US" dirty="0">
                <a:solidFill>
                  <a:schemeClr val="accent1"/>
                </a:solidFill>
              </a:rPr>
              <a:t>Direct financing lease-very similar to sales-type but only recognize loss at commencement.  If a gain, it would be recognized over the lease term.</a:t>
            </a:r>
          </a:p>
          <a:p>
            <a:pPr lvl="1"/>
            <a:r>
              <a:rPr lang="en-US" dirty="0">
                <a:solidFill>
                  <a:schemeClr val="accent1"/>
                </a:solidFill>
              </a:rPr>
              <a:t>Operating lease is not considered a sale, so the lessor keeps the underlying asset on the statement of financial position and recognizes rent revenue.</a:t>
            </a:r>
          </a:p>
        </p:txBody>
      </p:sp>
    </p:spTree>
    <p:extLst>
      <p:ext uri="{BB962C8B-B14F-4D97-AF65-F5344CB8AC3E}">
        <p14:creationId xmlns:p14="http://schemas.microsoft.com/office/powerpoint/2010/main" val="30984409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EA6E4-3D0D-51B1-B24A-D56610C2970E}"/>
              </a:ext>
            </a:extLst>
          </p:cNvPr>
          <p:cNvSpPr txBox="1"/>
          <p:nvPr/>
        </p:nvSpPr>
        <p:spPr>
          <a:xfrm>
            <a:off x="838200" y="4052745"/>
            <a:ext cx="10934700" cy="769441"/>
          </a:xfrm>
          <a:prstGeom prst="rect">
            <a:avLst/>
          </a:prstGeom>
        </p:spPr>
        <p:txBody>
          <a:bodyPr vert="horz" lIns="91440" tIns="45720" rIns="91440" bIns="45720" rtlCol="0" anchor="ctr">
            <a:noAutofit/>
          </a:bodyPr>
          <a:lstStyle>
            <a:lvl1pPr>
              <a:lnSpc>
                <a:spcPct val="90000"/>
              </a:lnSpc>
              <a:spcBef>
                <a:spcPct val="0"/>
              </a:spcBef>
              <a:buNone/>
              <a:defRPr sz="3600" b="1">
                <a:solidFill>
                  <a:schemeClr val="accent1"/>
                </a:solidFill>
                <a:latin typeface="+mj-lt"/>
                <a:ea typeface="+mj-ea"/>
                <a:cs typeface="+mj-cs"/>
              </a:defRPr>
            </a:lvl1pPr>
          </a:lstStyle>
          <a:p>
            <a:endParaRPr lang="en-US" sz="4400" dirty="0"/>
          </a:p>
        </p:txBody>
      </p:sp>
      <p:sp>
        <p:nvSpPr>
          <p:cNvPr id="7" name="TextBox 6">
            <a:extLst>
              <a:ext uri="{FF2B5EF4-FFF2-40B4-BE49-F238E27FC236}">
                <a16:creationId xmlns:a16="http://schemas.microsoft.com/office/drawing/2014/main" id="{1EB31E13-AC0D-D0F4-8F7F-451CE0C83A35}"/>
              </a:ext>
            </a:extLst>
          </p:cNvPr>
          <p:cNvSpPr txBox="1"/>
          <p:nvPr/>
        </p:nvSpPr>
        <p:spPr>
          <a:xfrm>
            <a:off x="972242" y="1690688"/>
            <a:ext cx="9676015" cy="1384995"/>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000">
                <a:solidFill>
                  <a:schemeClr val="accent1"/>
                </a:solidFill>
              </a:defRPr>
            </a:lvl1pPr>
            <a:lvl2pPr marL="685800" lvl="1" indent="-228600">
              <a:lnSpc>
                <a:spcPct val="90000"/>
              </a:lnSpc>
              <a:spcBef>
                <a:spcPts val="500"/>
              </a:spcBef>
              <a:buFont typeface="Arial" panose="020B0604020202020204" pitchFamily="34" charset="0"/>
              <a:buChar char="•"/>
              <a:defRPr sz="2000">
                <a:solidFill>
                  <a:schemeClr val="accent1"/>
                </a:solidFill>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If showing comparative </a:t>
            </a:r>
            <a:r>
              <a:rPr lang="en-US" sz="2400"/>
              <a:t>financial statements, </a:t>
            </a:r>
            <a:r>
              <a:rPr lang="en-US" sz="2400" dirty="0"/>
              <a:t>the 2022 amounts will reflect the </a:t>
            </a:r>
            <a:r>
              <a:rPr lang="en-US" sz="2400"/>
              <a:t>new standard, </a:t>
            </a:r>
            <a:r>
              <a:rPr lang="en-US" sz="2400" dirty="0"/>
              <a:t>and the 2021 amounts will be under the prior guidance.</a:t>
            </a:r>
          </a:p>
        </p:txBody>
      </p:sp>
      <p:sp>
        <p:nvSpPr>
          <p:cNvPr id="6" name="Title 5">
            <a:extLst>
              <a:ext uri="{FF2B5EF4-FFF2-40B4-BE49-F238E27FC236}">
                <a16:creationId xmlns:a16="http://schemas.microsoft.com/office/drawing/2014/main" id="{E5DC3621-FBF3-CB61-2B1C-38455AED453D}"/>
              </a:ext>
            </a:extLst>
          </p:cNvPr>
          <p:cNvSpPr>
            <a:spLocks noGrp="1"/>
          </p:cNvSpPr>
          <p:nvPr>
            <p:ph type="title"/>
          </p:nvPr>
        </p:nvSpPr>
        <p:spPr/>
        <p:txBody>
          <a:bodyPr/>
          <a:lstStyle/>
          <a:p>
            <a:r>
              <a:rPr lang="en-US" sz="4400" dirty="0"/>
              <a:t>Comparative Financial Statements</a:t>
            </a:r>
            <a:endParaRPr lang="en-US" dirty="0"/>
          </a:p>
        </p:txBody>
      </p:sp>
    </p:spTree>
    <p:extLst>
      <p:ext uri="{BB962C8B-B14F-4D97-AF65-F5344CB8AC3E}">
        <p14:creationId xmlns:p14="http://schemas.microsoft.com/office/powerpoint/2010/main" val="131421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180491"/>
            <a:ext cx="9698498" cy="1248509"/>
          </a:xfrm>
        </p:spPr>
        <p:txBody>
          <a:bodyPr>
            <a:normAutofit/>
          </a:bodyPr>
          <a:lstStyle/>
          <a:p>
            <a:pPr algn="ctr"/>
            <a:r>
              <a:rPr lang="en-US" sz="6600" dirty="0"/>
              <a:t>Questions</a:t>
            </a:r>
            <a:r>
              <a:rPr lang="en-US" dirty="0"/>
              <a:t>?</a:t>
            </a:r>
          </a:p>
        </p:txBody>
      </p:sp>
    </p:spTree>
    <p:extLst>
      <p:ext uri="{BB962C8B-B14F-4D97-AF65-F5344CB8AC3E}">
        <p14:creationId xmlns:p14="http://schemas.microsoft.com/office/powerpoint/2010/main" val="27782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10122"/>
            <a:ext cx="9649435" cy="890078"/>
          </a:xfrm>
        </p:spPr>
        <p:txBody>
          <a:bodyPr>
            <a:noAutofit/>
          </a:bodyPr>
          <a:lstStyle/>
          <a:p>
            <a:br>
              <a:rPr lang="en-US" sz="4000" dirty="0"/>
            </a:br>
            <a:br>
              <a:rPr lang="en-US" sz="4000" dirty="0"/>
            </a:br>
            <a:r>
              <a:rPr lang="en-US" sz="3600" dirty="0"/>
              <a:t>Difference Between a Contribution and an Exchange Transaction</a:t>
            </a:r>
          </a:p>
        </p:txBody>
      </p:sp>
      <p:sp>
        <p:nvSpPr>
          <p:cNvPr id="4" name="Text Placeholder 3"/>
          <p:cNvSpPr>
            <a:spLocks noGrp="1"/>
          </p:cNvSpPr>
          <p:nvPr>
            <p:ph type="body" sz="half" idx="2"/>
          </p:nvPr>
        </p:nvSpPr>
        <p:spPr>
          <a:xfrm>
            <a:off x="839788" y="1847850"/>
            <a:ext cx="10376293" cy="4021138"/>
          </a:xfrm>
        </p:spPr>
        <p:txBody>
          <a:bodyPr>
            <a:normAutofit/>
          </a:bodyPr>
          <a:lstStyle/>
          <a:p>
            <a:pPr marL="285750" indent="-285750">
              <a:buFont typeface="Arial" panose="020B0604020202020204" pitchFamily="34" charset="0"/>
              <a:buChar char="•"/>
            </a:pPr>
            <a:r>
              <a:rPr lang="en-US" sz="2400" dirty="0"/>
              <a:t>Why do we care? </a:t>
            </a:r>
          </a:p>
          <a:p>
            <a:pPr marL="742950" lvl="1" indent="-285750">
              <a:buFont typeface="Arial" panose="020B0604020202020204" pitchFamily="34" charset="0"/>
              <a:buChar char="•"/>
            </a:pPr>
            <a:r>
              <a:rPr lang="en-US" sz="2400" dirty="0"/>
              <a:t>Recognition is different which is why it is important to segregate one from the other</a:t>
            </a:r>
          </a:p>
          <a:p>
            <a:pPr marL="1200150" lvl="2" indent="-285750">
              <a:buFont typeface="Arial" panose="020B0604020202020204" pitchFamily="34" charset="0"/>
              <a:buChar char="•"/>
            </a:pPr>
            <a:r>
              <a:rPr lang="en-US" sz="2400" dirty="0"/>
              <a:t>ASC 606 – exchange transactions</a:t>
            </a:r>
          </a:p>
          <a:p>
            <a:pPr marL="1200150" lvl="2" indent="-285750">
              <a:buFont typeface="Arial" panose="020B0604020202020204" pitchFamily="34" charset="0"/>
              <a:buChar char="•"/>
            </a:pPr>
            <a:r>
              <a:rPr lang="en-US" sz="2400" dirty="0"/>
              <a:t>ASC 958 – contributions</a:t>
            </a:r>
          </a:p>
          <a:p>
            <a:pPr lvl="2"/>
            <a:endParaRPr lang="en-US" sz="2400" dirty="0"/>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5711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10122"/>
            <a:ext cx="9649435" cy="928178"/>
          </a:xfrm>
        </p:spPr>
        <p:txBody>
          <a:bodyPr>
            <a:noAutofit/>
          </a:bodyPr>
          <a:lstStyle/>
          <a:p>
            <a:br>
              <a:rPr lang="en-US" sz="4000" dirty="0"/>
            </a:br>
            <a:br>
              <a:rPr lang="en-US" sz="4000" dirty="0"/>
            </a:br>
            <a:r>
              <a:rPr lang="en-US" sz="3600" dirty="0"/>
              <a:t>Difference Between a Contribution and an Exchange Transaction</a:t>
            </a:r>
          </a:p>
        </p:txBody>
      </p:sp>
      <p:sp>
        <p:nvSpPr>
          <p:cNvPr id="4" name="Text Placeholder 3"/>
          <p:cNvSpPr>
            <a:spLocks noGrp="1"/>
          </p:cNvSpPr>
          <p:nvPr>
            <p:ph type="body" sz="half" idx="2"/>
          </p:nvPr>
        </p:nvSpPr>
        <p:spPr>
          <a:xfrm>
            <a:off x="839788" y="1866900"/>
            <a:ext cx="10376293" cy="4002088"/>
          </a:xfrm>
        </p:spPr>
        <p:txBody>
          <a:bodyPr>
            <a:normAutofit/>
          </a:bodyPr>
          <a:lstStyle/>
          <a:p>
            <a:pPr marL="285750" lvl="2" indent="-285750">
              <a:spcBef>
                <a:spcPts val="1000"/>
              </a:spcBef>
              <a:buFont typeface="Arial" panose="020B0604020202020204" pitchFamily="34" charset="0"/>
              <a:buChar char="•"/>
            </a:pPr>
            <a:r>
              <a:rPr lang="en-US" sz="2400" dirty="0"/>
              <a:t>How do I determine the difference?</a:t>
            </a:r>
          </a:p>
          <a:p>
            <a:pPr marL="742950" lvl="3" indent="-285750">
              <a:spcBef>
                <a:spcPts val="1000"/>
              </a:spcBef>
              <a:buFont typeface="Arial" panose="020B0604020202020204" pitchFamily="34" charset="0"/>
              <a:buChar char="•"/>
            </a:pPr>
            <a:r>
              <a:rPr lang="en-US" sz="2400" dirty="0"/>
              <a:t>Review the underlying substance of the transaction</a:t>
            </a:r>
          </a:p>
          <a:p>
            <a:pPr marL="742950" lvl="3" indent="-285750">
              <a:spcBef>
                <a:spcPts val="1000"/>
              </a:spcBef>
              <a:buFont typeface="Arial" panose="020B0604020202020204" pitchFamily="34" charset="0"/>
              <a:buChar char="•"/>
            </a:pPr>
            <a:r>
              <a:rPr lang="en-US" sz="2400" dirty="0"/>
              <a:t>Determine if “commensurate value” exists</a:t>
            </a:r>
          </a:p>
          <a:p>
            <a:pPr marL="1200150" lvl="4" indent="-285750">
              <a:spcBef>
                <a:spcPts val="1000"/>
              </a:spcBef>
              <a:buFont typeface="Arial" panose="020B0604020202020204" pitchFamily="34" charset="0"/>
              <a:buChar char="•"/>
            </a:pPr>
            <a:r>
              <a:rPr lang="en-US" sz="2400" dirty="0"/>
              <a:t>Commensurate value = equal value flowing between two parties of an agreement </a:t>
            </a:r>
          </a:p>
          <a:p>
            <a:pPr marL="742950" lvl="3" indent="-285750">
              <a:spcBef>
                <a:spcPts val="1000"/>
              </a:spcBef>
              <a:buFont typeface="Arial" panose="020B0604020202020204" pitchFamily="34" charset="0"/>
              <a:buChar char="•"/>
            </a:pPr>
            <a:r>
              <a:rPr lang="en-US" sz="2400" dirty="0"/>
              <a:t>If direct commensurate value is received a transaction, it should be accounted for as an exchange transaction.</a:t>
            </a:r>
          </a:p>
          <a:p>
            <a:pPr marL="742950" lvl="3" indent="-285750">
              <a:spcBef>
                <a:spcPts val="1000"/>
              </a:spcBef>
              <a:buFont typeface="Arial" panose="020B0604020202020204" pitchFamily="34" charset="0"/>
              <a:buChar char="•"/>
            </a:pPr>
            <a:r>
              <a:rPr lang="en-US" sz="2400" dirty="0"/>
              <a:t>If no direct commensurate value a transaction, it should be accounted for as a contribution.</a:t>
            </a:r>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94501013"/>
      </p:ext>
    </p:extLst>
  </p:cSld>
  <p:clrMapOvr>
    <a:masterClrMapping/>
  </p:clrMapOvr>
</p:sld>
</file>

<file path=ppt/theme/theme1.xml><?xml version="1.0" encoding="utf-8"?>
<a:theme xmlns:a="http://schemas.openxmlformats.org/drawingml/2006/main" name="PowerPoint Theme-2021">
  <a:themeElements>
    <a:clrScheme name="Hawkins Ash CPAs-Theme Colors">
      <a:dk1>
        <a:srgbClr val="002B64"/>
      </a:dk1>
      <a:lt1>
        <a:srgbClr val="F6F3EF"/>
      </a:lt1>
      <a:dk2>
        <a:srgbClr val="FFC20E"/>
      </a:dk2>
      <a:lt2>
        <a:srgbClr val="E7E6E6"/>
      </a:lt2>
      <a:accent1>
        <a:srgbClr val="002B64"/>
      </a:accent1>
      <a:accent2>
        <a:srgbClr val="FFC20E"/>
      </a:accent2>
      <a:accent3>
        <a:srgbClr val="F6F3EF"/>
      </a:accent3>
      <a:accent4>
        <a:srgbClr val="002B64"/>
      </a:accent4>
      <a:accent5>
        <a:srgbClr val="7F7F7F"/>
      </a:accent5>
      <a:accent6>
        <a:srgbClr val="FFD965"/>
      </a:accent6>
      <a:hlink>
        <a:srgbClr val="002B64"/>
      </a:hlink>
      <a:folHlink>
        <a:srgbClr val="FFC20E"/>
      </a:folHlink>
    </a:clrScheme>
    <a:fontScheme name="Hawkins-System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P Consortium presentation.potx" id="{29163CAA-3B59-43B9-AAC4-FEAF16E688E8}" vid="{F5FCB850-8D8E-434F-9C48-A870117573C2}"/>
    </a:ext>
  </a:extLst>
</a:theme>
</file>

<file path=ppt/theme/theme2.xml><?xml version="1.0" encoding="utf-8"?>
<a:theme xmlns:a="http://schemas.openxmlformats.org/drawingml/2006/main" name="1_PowerPoint Theme-2021">
  <a:themeElements>
    <a:clrScheme name="Hawkins Ash CPAs-Theme Colors">
      <a:dk1>
        <a:srgbClr val="002B64"/>
      </a:dk1>
      <a:lt1>
        <a:srgbClr val="F6F3EF"/>
      </a:lt1>
      <a:dk2>
        <a:srgbClr val="FFC20E"/>
      </a:dk2>
      <a:lt2>
        <a:srgbClr val="E7E6E6"/>
      </a:lt2>
      <a:accent1>
        <a:srgbClr val="002B64"/>
      </a:accent1>
      <a:accent2>
        <a:srgbClr val="FFC20E"/>
      </a:accent2>
      <a:accent3>
        <a:srgbClr val="F6F3EF"/>
      </a:accent3>
      <a:accent4>
        <a:srgbClr val="002B64"/>
      </a:accent4>
      <a:accent5>
        <a:srgbClr val="7F7F7F"/>
      </a:accent5>
      <a:accent6>
        <a:srgbClr val="FFD965"/>
      </a:accent6>
      <a:hlink>
        <a:srgbClr val="002B64"/>
      </a:hlink>
      <a:folHlink>
        <a:srgbClr val="FFC20E"/>
      </a:folHlink>
    </a:clrScheme>
    <a:fontScheme name="Hawkins Ash-Artistic">
      <a:majorFont>
        <a:latin typeface="Bely Display"/>
        <a:ea typeface=""/>
        <a:cs typeface=""/>
      </a:majorFont>
      <a:minorFont>
        <a:latin typeface="Nex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INTERNAL.potx" id="{83EF68B1-C3E0-44DA-8DA8-A9D1E4D31A38}" vid="{BE497C92-693C-44F2-BAF7-C49EDA6FBA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AEB3E924AA0D44B8D8098CA8295EE8" ma:contentTypeVersion="0" ma:contentTypeDescription="Create a new document." ma:contentTypeScope="" ma:versionID="1402aefd24238523a1f09ee745876d48">
  <xsd:schema xmlns:xsd="http://www.w3.org/2001/XMLSchema" xmlns:xs="http://www.w3.org/2001/XMLSchema" xmlns:p="http://schemas.microsoft.com/office/2006/metadata/properties" targetNamespace="http://schemas.microsoft.com/office/2006/metadata/properties" ma:root="true" ma:fieldsID="fae652beb4f930fe93c636de4895ca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81E99D-AC61-42FC-B153-6E0F71E52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47F7039-DC0F-4981-A787-465FFF9B25CD}">
  <ds:schemaRefs>
    <ds:schemaRef ds:uri="http://schemas.microsoft.com/sharepoint/v3/contenttype/forms"/>
  </ds:schemaRefs>
</ds:datastoreItem>
</file>

<file path=customXml/itemProps3.xml><?xml version="1.0" encoding="utf-8"?>
<ds:datastoreItem xmlns:ds="http://schemas.openxmlformats.org/officeDocument/2006/customXml" ds:itemID="{AA543A37-CFB8-4AB7-A895-629DEC0BDD3B}">
  <ds:schemaRef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NFP Presentation - January 2023</Template>
  <TotalTime>881</TotalTime>
  <Words>5002</Words>
  <Application>Microsoft Office PowerPoint</Application>
  <PresentationFormat>Widescreen</PresentationFormat>
  <Paragraphs>535</Paragraphs>
  <Slides>72</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72</vt:i4>
      </vt:variant>
    </vt:vector>
  </HeadingPairs>
  <TitlesOfParts>
    <vt:vector size="84" baseType="lpstr">
      <vt:lpstr>Arial</vt:lpstr>
      <vt:lpstr>Arial Black</vt:lpstr>
      <vt:lpstr>Bely Display</vt:lpstr>
      <vt:lpstr>Calibri</vt:lpstr>
      <vt:lpstr>Georgia</vt:lpstr>
      <vt:lpstr>Nexa</vt:lpstr>
      <vt:lpstr>praxis-next</vt:lpstr>
      <vt:lpstr>Termina Black</vt:lpstr>
      <vt:lpstr>Termina Demi</vt:lpstr>
      <vt:lpstr>Verdana</vt:lpstr>
      <vt:lpstr>PowerPoint Theme-2021</vt:lpstr>
      <vt:lpstr>1_PowerPoint Theme-2021</vt:lpstr>
      <vt:lpstr>Nonprofit Financial Management Fundamentals</vt:lpstr>
      <vt:lpstr>PowerPoint Presentation</vt:lpstr>
      <vt:lpstr>PowerPoint Presentation</vt:lpstr>
      <vt:lpstr>What we will cover today</vt:lpstr>
      <vt:lpstr>Recording Contribution and Grant Revenue</vt:lpstr>
      <vt:lpstr>Presenters</vt:lpstr>
      <vt:lpstr>What is a Contribution?</vt:lpstr>
      <vt:lpstr>  Difference Between a Contribution and an Exchange Transaction</vt:lpstr>
      <vt:lpstr>  Difference Between a Contribution and an Exchange Transaction</vt:lpstr>
      <vt:lpstr>Examples</vt:lpstr>
      <vt:lpstr>Memberships</vt:lpstr>
      <vt:lpstr>Memberships</vt:lpstr>
      <vt:lpstr>Memberships Contributions</vt:lpstr>
      <vt:lpstr>Memberships Exchange Transactions</vt:lpstr>
      <vt:lpstr>Conditional Contributions</vt:lpstr>
      <vt:lpstr>Barrier</vt:lpstr>
      <vt:lpstr>Revenue Recognition</vt:lpstr>
      <vt:lpstr>Unconditional Promises to Give</vt:lpstr>
      <vt:lpstr>Restricted Contributions </vt:lpstr>
      <vt:lpstr>Tracking Restricted Contributions</vt:lpstr>
      <vt:lpstr>Capital Campaign Considerations</vt:lpstr>
      <vt:lpstr>Stock Donation Accounting</vt:lpstr>
      <vt:lpstr>Year End Donation Accounting</vt:lpstr>
      <vt:lpstr>In-kind Contributions</vt:lpstr>
      <vt:lpstr>Presenter</vt:lpstr>
      <vt:lpstr>In-Kind Contributions</vt:lpstr>
      <vt:lpstr>Contributed Services Definition</vt:lpstr>
      <vt:lpstr>Valuation of In-Kind Contributions</vt:lpstr>
      <vt:lpstr>Examples of Gifts-in-Kind (GIK)</vt:lpstr>
      <vt:lpstr>ASU 2020-07  Presentation and Disclosures by Not-for-Profit Entities for Contributed Nonfinancial Assets</vt:lpstr>
      <vt:lpstr>ASU 2020-07 Requirements  Statement of Activities</vt:lpstr>
      <vt:lpstr>ASU 2020-07 Requirements Disclosures</vt:lpstr>
      <vt:lpstr>Disclosure Example </vt:lpstr>
      <vt:lpstr>Functional Expense Reporting</vt:lpstr>
      <vt:lpstr>Presenter</vt:lpstr>
      <vt:lpstr>Why Are They Important?</vt:lpstr>
      <vt:lpstr>Natural vs. Functional Classifications</vt:lpstr>
      <vt:lpstr>Presentation in GAAP Financial Statements</vt:lpstr>
      <vt:lpstr>Definitions</vt:lpstr>
      <vt:lpstr>Management and General</vt:lpstr>
      <vt:lpstr>Fundraising Activities</vt:lpstr>
      <vt:lpstr>Membership Development</vt:lpstr>
      <vt:lpstr>PowerPoint Presentation</vt:lpstr>
      <vt:lpstr>Allocation of Expenses</vt:lpstr>
      <vt:lpstr>Actions to Take</vt:lpstr>
      <vt:lpstr>Board Member Responsibilities</vt:lpstr>
      <vt:lpstr>Presenter</vt:lpstr>
      <vt:lpstr>Board Member Responsibilities</vt:lpstr>
      <vt:lpstr>Board Member Responsibilities</vt:lpstr>
      <vt:lpstr>Board Member Responsibilities</vt:lpstr>
      <vt:lpstr>Board Member Responsibilities</vt:lpstr>
      <vt:lpstr>Board Member Expectations  Internal Control</vt:lpstr>
      <vt:lpstr>Policies</vt:lpstr>
      <vt:lpstr>Leases Under ASC 842</vt:lpstr>
      <vt:lpstr>Presenter</vt:lpstr>
      <vt:lpstr>Prior Guidance – 2 Types of Leases</vt:lpstr>
      <vt:lpstr>New Guidance Under ASC 842</vt:lpstr>
      <vt:lpstr>Definition of a Lease</vt:lpstr>
      <vt:lpstr>What is “Reasonably Certain”?</vt:lpstr>
      <vt:lpstr>How Long is the “Lease Term”?</vt:lpstr>
      <vt:lpstr>Contract with Multiple Components</vt:lpstr>
      <vt:lpstr>Operating or Financing?</vt:lpstr>
      <vt:lpstr>Materiality is a Factor</vt:lpstr>
      <vt:lpstr>Changes to Your Financial Statements</vt:lpstr>
      <vt:lpstr>Changes to Your Financial Statements</vt:lpstr>
      <vt:lpstr>Changes to Your Financial Statements</vt:lpstr>
      <vt:lpstr>Changes to Your Financial Statements</vt:lpstr>
      <vt:lpstr>Donated Rent</vt:lpstr>
      <vt:lpstr>Disclosures Needed</vt:lpstr>
      <vt:lpstr>Lessor Considerations</vt:lpstr>
      <vt:lpstr>Comparative Financial Statements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Financial Management Fundamentals</dc:title>
  <dc:creator>Brittany Leonard</dc:creator>
  <cp:lastModifiedBy>Brittany Leonard</cp:lastModifiedBy>
  <cp:revision>15</cp:revision>
  <cp:lastPrinted>2022-04-06T22:08:48Z</cp:lastPrinted>
  <dcterms:created xsi:type="dcterms:W3CDTF">2023-01-11T18:05:31Z</dcterms:created>
  <dcterms:modified xsi:type="dcterms:W3CDTF">2023-01-23T14:53:38Z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0x0101004AAEB3E924AA0D44B8D8098CA8295EE8</vt:lpwstr>
  </property>
</Properties>
</file>