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94"/>
  </p:notesMasterIdLst>
  <p:sldIdLst>
    <p:sldId id="364" r:id="rId6"/>
    <p:sldId id="366" r:id="rId7"/>
    <p:sldId id="260" r:id="rId8"/>
    <p:sldId id="263" r:id="rId9"/>
    <p:sldId id="265" r:id="rId10"/>
    <p:sldId id="267" r:id="rId11"/>
    <p:sldId id="274" r:id="rId12"/>
    <p:sldId id="275" r:id="rId13"/>
    <p:sldId id="279" r:id="rId14"/>
    <p:sldId id="280" r:id="rId15"/>
    <p:sldId id="347" r:id="rId16"/>
    <p:sldId id="326" r:id="rId17"/>
    <p:sldId id="281" r:id="rId18"/>
    <p:sldId id="276" r:id="rId19"/>
    <p:sldId id="277" r:id="rId20"/>
    <p:sldId id="278" r:id="rId21"/>
    <p:sldId id="282" r:id="rId22"/>
    <p:sldId id="284" r:id="rId23"/>
    <p:sldId id="285" r:id="rId24"/>
    <p:sldId id="286" r:id="rId25"/>
    <p:sldId id="287" r:id="rId26"/>
    <p:sldId id="288" r:id="rId27"/>
    <p:sldId id="289" r:id="rId28"/>
    <p:sldId id="290" r:id="rId29"/>
    <p:sldId id="327" r:id="rId30"/>
    <p:sldId id="368" r:id="rId31"/>
    <p:sldId id="348" r:id="rId32"/>
    <p:sldId id="291" r:id="rId33"/>
    <p:sldId id="299" r:id="rId34"/>
    <p:sldId id="292" r:id="rId35"/>
    <p:sldId id="293" r:id="rId36"/>
    <p:sldId id="298" r:id="rId37"/>
    <p:sldId id="294" r:id="rId38"/>
    <p:sldId id="315" r:id="rId39"/>
    <p:sldId id="317" r:id="rId40"/>
    <p:sldId id="349" r:id="rId41"/>
    <p:sldId id="313" r:id="rId42"/>
    <p:sldId id="300" r:id="rId43"/>
    <p:sldId id="307" r:id="rId44"/>
    <p:sldId id="297" r:id="rId45"/>
    <p:sldId id="367" r:id="rId46"/>
    <p:sldId id="295" r:id="rId47"/>
    <p:sldId id="296" r:id="rId48"/>
    <p:sldId id="302" r:id="rId49"/>
    <p:sldId id="303" r:id="rId50"/>
    <p:sldId id="304" r:id="rId51"/>
    <p:sldId id="305" r:id="rId52"/>
    <p:sldId id="306" r:id="rId53"/>
    <p:sldId id="308" r:id="rId54"/>
    <p:sldId id="309" r:id="rId55"/>
    <p:sldId id="310" r:id="rId56"/>
    <p:sldId id="311" r:id="rId57"/>
    <p:sldId id="312" r:id="rId58"/>
    <p:sldId id="316" r:id="rId59"/>
    <p:sldId id="318" r:id="rId60"/>
    <p:sldId id="319" r:id="rId61"/>
    <p:sldId id="320" r:id="rId62"/>
    <p:sldId id="321" r:id="rId63"/>
    <p:sldId id="322" r:id="rId64"/>
    <p:sldId id="324" r:id="rId65"/>
    <p:sldId id="332" r:id="rId66"/>
    <p:sldId id="325" r:id="rId67"/>
    <p:sldId id="363" r:id="rId68"/>
    <p:sldId id="314" r:id="rId69"/>
    <p:sldId id="361" r:id="rId70"/>
    <p:sldId id="362" r:id="rId71"/>
    <p:sldId id="345" r:id="rId72"/>
    <p:sldId id="330" r:id="rId73"/>
    <p:sldId id="344" r:id="rId74"/>
    <p:sldId id="339" r:id="rId75"/>
    <p:sldId id="335" r:id="rId76"/>
    <p:sldId id="338" r:id="rId77"/>
    <p:sldId id="334" r:id="rId78"/>
    <p:sldId id="340" r:id="rId79"/>
    <p:sldId id="369" r:id="rId80"/>
    <p:sldId id="342" r:id="rId81"/>
    <p:sldId id="341" r:id="rId82"/>
    <p:sldId id="343" r:id="rId83"/>
    <p:sldId id="357" r:id="rId84"/>
    <p:sldId id="355" r:id="rId85"/>
    <p:sldId id="353" r:id="rId86"/>
    <p:sldId id="370" r:id="rId87"/>
    <p:sldId id="371" r:id="rId88"/>
    <p:sldId id="372" r:id="rId89"/>
    <p:sldId id="358" r:id="rId90"/>
    <p:sldId id="328" r:id="rId91"/>
    <p:sldId id="359" r:id="rId92"/>
    <p:sldId id="360" r:id="rId9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1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5FE1D906-9E13-4A14-A6A5-6EDAD93673CC}" type="datetimeFigureOut">
              <a:rPr lang="en-US" smtClean="0"/>
              <a:t>12/7/2023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DB055B9E-1709-46F6-A036-4A11654E1564}" type="slidenum">
              <a:rPr lang="en-US" smtClean="0"/>
              <a:t>‹#›</a:t>
            </a:fld>
            <a:endParaRPr lang="en-US"/>
          </a:p>
        </p:txBody>
      </p:sp>
    </p:spTree>
    <p:extLst>
      <p:ext uri="{BB962C8B-B14F-4D97-AF65-F5344CB8AC3E}">
        <p14:creationId xmlns:p14="http://schemas.microsoft.com/office/powerpoint/2010/main" val="310979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If SS</a:t>
            </a:r>
            <a:r>
              <a:rPr lang="en-US" baseline="0" dirty="0"/>
              <a:t> regulation doesn’t go thru, will stay at 250</a:t>
            </a:r>
            <a:endParaRPr lang="en-US" dirty="0"/>
          </a:p>
        </p:txBody>
      </p:sp>
      <p:sp>
        <p:nvSpPr>
          <p:cNvPr id="4" name="Slide Number Placeholder 3"/>
          <p:cNvSpPr>
            <a:spLocks noGrp="1"/>
          </p:cNvSpPr>
          <p:nvPr>
            <p:ph type="sldNum" sz="quarter" idx="10"/>
          </p:nvPr>
        </p:nvSpPr>
        <p:spPr/>
        <p:txBody>
          <a:bodyPr/>
          <a:lstStyle/>
          <a:p>
            <a:fld id="{DB055B9E-1709-46F6-A036-4A11654E1564}" type="slidenum">
              <a:rPr lang="en-US" smtClean="0"/>
              <a:t>7</a:t>
            </a:fld>
            <a:endParaRPr lang="en-US"/>
          </a:p>
        </p:txBody>
      </p:sp>
    </p:spTree>
    <p:extLst>
      <p:ext uri="{BB962C8B-B14F-4D97-AF65-F5344CB8AC3E}">
        <p14:creationId xmlns:p14="http://schemas.microsoft.com/office/powerpoint/2010/main" val="142969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https://dwd.wisconsin.gov/worker-classification/wc/ninepart/</a:t>
            </a:r>
          </a:p>
        </p:txBody>
      </p:sp>
      <p:sp>
        <p:nvSpPr>
          <p:cNvPr id="4" name="Slide Number Placeholder 3"/>
          <p:cNvSpPr>
            <a:spLocks noGrp="1"/>
          </p:cNvSpPr>
          <p:nvPr>
            <p:ph type="sldNum" sz="quarter" idx="10"/>
          </p:nvPr>
        </p:nvSpPr>
        <p:spPr/>
        <p:txBody>
          <a:bodyPr/>
          <a:lstStyle/>
          <a:p>
            <a:fld id="{DB055B9E-1709-46F6-A036-4A11654E1564}" type="slidenum">
              <a:rPr lang="en-US" smtClean="0"/>
              <a:t>70</a:t>
            </a:fld>
            <a:endParaRPr lang="en-US"/>
          </a:p>
        </p:txBody>
      </p:sp>
    </p:spTree>
    <p:extLst>
      <p:ext uri="{BB962C8B-B14F-4D97-AF65-F5344CB8AC3E}">
        <p14:creationId xmlns:p14="http://schemas.microsoft.com/office/powerpoint/2010/main" val="13637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Misc</a:t>
            </a:r>
            <a:r>
              <a:rPr lang="en-US" dirty="0"/>
              <a:t> – Attorney – Settlement agreement; Prizes and awards received in recognition of past accomplishments in religious, charitable, scientific, artistic, educational, literary, or civic fields are not reportable if: • The winners are chosen without action on their part, • The winners are not expected to perform future services, and • The payer transfers the prize or award to a charitable organization or governmental unit under a designation made by the recipient. </a:t>
            </a:r>
          </a:p>
        </p:txBody>
      </p:sp>
      <p:sp>
        <p:nvSpPr>
          <p:cNvPr id="4" name="Slide Number Placeholder 3"/>
          <p:cNvSpPr>
            <a:spLocks noGrp="1"/>
          </p:cNvSpPr>
          <p:nvPr>
            <p:ph type="sldNum" sz="quarter" idx="10"/>
          </p:nvPr>
        </p:nvSpPr>
        <p:spPr/>
        <p:txBody>
          <a:bodyPr/>
          <a:lstStyle/>
          <a:p>
            <a:fld id="{DB055B9E-1709-46F6-A036-4A11654E1564}" type="slidenum">
              <a:rPr lang="en-US" smtClean="0"/>
              <a:t>74</a:t>
            </a:fld>
            <a:endParaRPr lang="en-US"/>
          </a:p>
        </p:txBody>
      </p:sp>
    </p:spTree>
    <p:extLst>
      <p:ext uri="{BB962C8B-B14F-4D97-AF65-F5344CB8AC3E}">
        <p14:creationId xmlns:p14="http://schemas.microsoft.com/office/powerpoint/2010/main" val="227264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Attorneys – includes law form; attorneys fees of $600 or more in the course of your trade or business</a:t>
            </a:r>
          </a:p>
          <a:p>
            <a:r>
              <a:rPr lang="en-US" dirty="0"/>
              <a:t>Federal exec agency – for federal contracts</a:t>
            </a:r>
          </a:p>
        </p:txBody>
      </p:sp>
      <p:sp>
        <p:nvSpPr>
          <p:cNvPr id="4" name="Slide Number Placeholder 3"/>
          <p:cNvSpPr>
            <a:spLocks noGrp="1"/>
          </p:cNvSpPr>
          <p:nvPr>
            <p:ph type="sldNum" sz="quarter" idx="10"/>
          </p:nvPr>
        </p:nvSpPr>
        <p:spPr/>
        <p:txBody>
          <a:bodyPr/>
          <a:lstStyle/>
          <a:p>
            <a:fld id="{DB055B9E-1709-46F6-A036-4A11654E1564}" type="slidenum">
              <a:rPr lang="en-US" smtClean="0"/>
              <a:t>77</a:t>
            </a:fld>
            <a:endParaRPr lang="en-US"/>
          </a:p>
        </p:txBody>
      </p:sp>
    </p:spTree>
    <p:extLst>
      <p:ext uri="{BB962C8B-B14F-4D97-AF65-F5344CB8AC3E}">
        <p14:creationId xmlns:p14="http://schemas.microsoft.com/office/powerpoint/2010/main" val="366695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https://www.irs.gov/retirement-plans/401k-resource-guide; check the retirement box </a:t>
            </a:r>
          </a:p>
        </p:txBody>
      </p:sp>
      <p:sp>
        <p:nvSpPr>
          <p:cNvPr id="4" name="Slide Number Placeholder 3"/>
          <p:cNvSpPr>
            <a:spLocks noGrp="1"/>
          </p:cNvSpPr>
          <p:nvPr>
            <p:ph type="sldNum" sz="quarter" idx="10"/>
          </p:nvPr>
        </p:nvSpPr>
        <p:spPr/>
        <p:txBody>
          <a:bodyPr/>
          <a:lstStyle/>
          <a:p>
            <a:fld id="{DB055B9E-1709-46F6-A036-4A11654E1564}" type="slidenum">
              <a:rPr lang="en-US" smtClean="0"/>
              <a:t>22</a:t>
            </a:fld>
            <a:endParaRPr lang="en-US"/>
          </a:p>
        </p:txBody>
      </p:sp>
    </p:spTree>
    <p:extLst>
      <p:ext uri="{BB962C8B-B14F-4D97-AF65-F5344CB8AC3E}">
        <p14:creationId xmlns:p14="http://schemas.microsoft.com/office/powerpoint/2010/main" val="89180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HSA – a Trustee is</a:t>
            </a:r>
            <a:r>
              <a:rPr lang="en-US" baseline="0" dirty="0"/>
              <a:t> a </a:t>
            </a:r>
            <a:r>
              <a:rPr lang="en-US" dirty="0"/>
              <a:t>bank, insurance company</a:t>
            </a:r>
            <a:r>
              <a:rPr lang="en-US" baseline="0" dirty="0"/>
              <a:t>; does not need to be thru your employer; can claim deduction on your 1040</a:t>
            </a:r>
          </a:p>
          <a:p>
            <a:r>
              <a:rPr lang="en-US" baseline="0" dirty="0"/>
              <a:t>Earnings on HSA are tax free; HSA is portable; any eligible individual can contribute, also employee and employer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B055B9E-1709-46F6-A036-4A11654E1564}" type="slidenum">
              <a:rPr lang="en-US" smtClean="0"/>
              <a:t>28</a:t>
            </a:fld>
            <a:endParaRPr lang="en-US"/>
          </a:p>
        </p:txBody>
      </p:sp>
    </p:spTree>
    <p:extLst>
      <p:ext uri="{BB962C8B-B14F-4D97-AF65-F5344CB8AC3E}">
        <p14:creationId xmlns:p14="http://schemas.microsoft.com/office/powerpoint/2010/main" val="280313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https://www.shrm.org/ResourcesAndTools/hr-topics/benefits/pages/irs-2022-hsa-contribution-limits.aspx</a:t>
            </a:r>
          </a:p>
          <a:p>
            <a:r>
              <a:rPr lang="en-US" dirty="0"/>
              <a:t>https://www.shrm.org/ResourcesAndTools/hr-topics/benefits/Pages/irs-benefits-contributions-limits-chart-2022.aspx</a:t>
            </a:r>
          </a:p>
        </p:txBody>
      </p:sp>
      <p:sp>
        <p:nvSpPr>
          <p:cNvPr id="4" name="Slide Number Placeholder 3"/>
          <p:cNvSpPr>
            <a:spLocks noGrp="1"/>
          </p:cNvSpPr>
          <p:nvPr>
            <p:ph type="sldNum" sz="quarter" idx="10"/>
          </p:nvPr>
        </p:nvSpPr>
        <p:spPr/>
        <p:txBody>
          <a:bodyPr/>
          <a:lstStyle/>
          <a:p>
            <a:fld id="{DB055B9E-1709-46F6-A036-4A11654E1564}" type="slidenum">
              <a:rPr lang="en-US" smtClean="0"/>
              <a:t>31</a:t>
            </a:fld>
            <a:endParaRPr lang="en-US"/>
          </a:p>
        </p:txBody>
      </p:sp>
    </p:spTree>
    <p:extLst>
      <p:ext uri="{BB962C8B-B14F-4D97-AF65-F5344CB8AC3E}">
        <p14:creationId xmlns:p14="http://schemas.microsoft.com/office/powerpoint/2010/main" val="388451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fringe benefits – make sure you are recording them for payroll purposes; Not going to go through them all, just common ones</a:t>
            </a:r>
          </a:p>
        </p:txBody>
      </p:sp>
      <p:sp>
        <p:nvSpPr>
          <p:cNvPr id="4" name="Slide Number Placeholder 3"/>
          <p:cNvSpPr>
            <a:spLocks noGrp="1"/>
          </p:cNvSpPr>
          <p:nvPr>
            <p:ph type="sldNum" sz="quarter" idx="10"/>
          </p:nvPr>
        </p:nvSpPr>
        <p:spPr/>
        <p:txBody>
          <a:bodyPr/>
          <a:lstStyle/>
          <a:p>
            <a:fld id="{DB055B9E-1709-46F6-A036-4A11654E1564}" type="slidenum">
              <a:rPr lang="en-US" smtClean="0"/>
              <a:t>37</a:t>
            </a:fld>
            <a:endParaRPr lang="en-US"/>
          </a:p>
        </p:txBody>
      </p:sp>
    </p:spTree>
    <p:extLst>
      <p:ext uri="{BB962C8B-B14F-4D97-AF65-F5344CB8AC3E}">
        <p14:creationId xmlns:p14="http://schemas.microsoft.com/office/powerpoint/2010/main" val="127733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go through most used fringes</a:t>
            </a:r>
          </a:p>
        </p:txBody>
      </p:sp>
      <p:sp>
        <p:nvSpPr>
          <p:cNvPr id="4" name="Slide Number Placeholder 3"/>
          <p:cNvSpPr>
            <a:spLocks noGrp="1"/>
          </p:cNvSpPr>
          <p:nvPr>
            <p:ph type="sldNum" sz="quarter" idx="10"/>
          </p:nvPr>
        </p:nvSpPr>
        <p:spPr/>
        <p:txBody>
          <a:bodyPr/>
          <a:lstStyle/>
          <a:p>
            <a:fld id="{DB055B9E-1709-46F6-A036-4A11654E1564}" type="slidenum">
              <a:rPr lang="en-US" smtClean="0"/>
              <a:t>38</a:t>
            </a:fld>
            <a:endParaRPr lang="en-US"/>
          </a:p>
        </p:txBody>
      </p:sp>
    </p:spTree>
    <p:extLst>
      <p:ext uri="{BB962C8B-B14F-4D97-AF65-F5344CB8AC3E}">
        <p14:creationId xmlns:p14="http://schemas.microsoft.com/office/powerpoint/2010/main" val="88213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55B9E-1709-46F6-A036-4A11654E1564}" type="slidenum">
              <a:rPr lang="en-US" smtClean="0"/>
              <a:t>55</a:t>
            </a:fld>
            <a:endParaRPr lang="en-US"/>
          </a:p>
        </p:txBody>
      </p:sp>
    </p:spTree>
    <p:extLst>
      <p:ext uri="{BB962C8B-B14F-4D97-AF65-F5344CB8AC3E}">
        <p14:creationId xmlns:p14="http://schemas.microsoft.com/office/powerpoint/2010/main" val="265891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https://answerconnect.cch.com/contents-document/d7fa5d467dde1000b600000d3a8daaf40a/1-04-loans-to-employees?searchId=814084172&amp;disableHighlight=false</a:t>
            </a:r>
          </a:p>
          <a:p>
            <a:endParaRPr lang="en-US" dirty="0"/>
          </a:p>
        </p:txBody>
      </p:sp>
      <p:sp>
        <p:nvSpPr>
          <p:cNvPr id="4" name="Slide Number Placeholder 3"/>
          <p:cNvSpPr>
            <a:spLocks noGrp="1"/>
          </p:cNvSpPr>
          <p:nvPr>
            <p:ph type="sldNum" sz="quarter" idx="10"/>
          </p:nvPr>
        </p:nvSpPr>
        <p:spPr/>
        <p:txBody>
          <a:bodyPr/>
          <a:lstStyle/>
          <a:p>
            <a:fld id="{DB055B9E-1709-46F6-A036-4A11654E1564}" type="slidenum">
              <a:rPr lang="en-US" smtClean="0"/>
              <a:t>58</a:t>
            </a:fld>
            <a:endParaRPr lang="en-US"/>
          </a:p>
        </p:txBody>
      </p:sp>
    </p:spTree>
    <p:extLst>
      <p:ext uri="{BB962C8B-B14F-4D97-AF65-F5344CB8AC3E}">
        <p14:creationId xmlns:p14="http://schemas.microsoft.com/office/powerpoint/2010/main" val="176384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https://www.irs.gov/businesses/small-businesses-self-employed/independent-contractor-self-employed-or-employee</a:t>
            </a:r>
          </a:p>
        </p:txBody>
      </p:sp>
      <p:sp>
        <p:nvSpPr>
          <p:cNvPr id="4" name="Slide Number Placeholder 3"/>
          <p:cNvSpPr>
            <a:spLocks noGrp="1"/>
          </p:cNvSpPr>
          <p:nvPr>
            <p:ph type="sldNum" sz="quarter" idx="10"/>
          </p:nvPr>
        </p:nvSpPr>
        <p:spPr/>
        <p:txBody>
          <a:bodyPr/>
          <a:lstStyle/>
          <a:p>
            <a:fld id="{DB055B9E-1709-46F6-A036-4A11654E1564}" type="slidenum">
              <a:rPr lang="en-US" smtClean="0"/>
              <a:t>69</a:t>
            </a:fld>
            <a:endParaRPr lang="en-US"/>
          </a:p>
        </p:txBody>
      </p:sp>
    </p:spTree>
    <p:extLst>
      <p:ext uri="{BB962C8B-B14F-4D97-AF65-F5344CB8AC3E}">
        <p14:creationId xmlns:p14="http://schemas.microsoft.com/office/powerpoint/2010/main" val="1597416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852754"/>
            <a:ext cx="9144000" cy="453768"/>
          </a:xfrm>
        </p:spPr>
        <p:txBody>
          <a:bodyPr/>
          <a:lstStyle>
            <a:lvl1pPr marL="0" indent="0" algn="l">
              <a:buNone/>
              <a:defRPr sz="2400">
                <a:solidFill>
                  <a:schemeClr val="bg1"/>
                </a:solidFill>
                <a:latin typeface="Termina Black" panose="00000A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ubtitle 2"/>
          <p:cNvSpPr txBox="1">
            <a:spLocks/>
          </p:cNvSpPr>
          <p:nvPr/>
        </p:nvSpPr>
        <p:spPr>
          <a:xfrm>
            <a:off x="1524000" y="4372684"/>
            <a:ext cx="9144000" cy="453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ermina Black" panose="00000A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Termina Demi" panose="00000700000000000000" pitchFamily="50" charset="0"/>
              </a:rPr>
              <a:t>Click to edit Master subtitle style</a:t>
            </a:r>
          </a:p>
        </p:txBody>
      </p:sp>
      <p:sp>
        <p:nvSpPr>
          <p:cNvPr id="8" name="Subtitle 2"/>
          <p:cNvSpPr txBox="1">
            <a:spLocks/>
          </p:cNvSpPr>
          <p:nvPr/>
        </p:nvSpPr>
        <p:spPr>
          <a:xfrm>
            <a:off x="1524000" y="5542723"/>
            <a:ext cx="9144000" cy="4537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Termina Black" panose="00000A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FB42EC66-AFB7-4378-9E8B-FF03B641A19F}" type="datetime1">
              <a:rPr lang="en-US" sz="1800" smtClean="0">
                <a:latin typeface="+mn-lt"/>
              </a:rPr>
              <a:t>12/7/2023</a:t>
            </a:fld>
            <a:endParaRPr lang="en-US" sz="1800" dirty="0">
              <a:latin typeface="+mn-lt"/>
            </a:endParaRPr>
          </a:p>
        </p:txBody>
      </p:sp>
    </p:spTree>
    <p:extLst>
      <p:ext uri="{BB962C8B-B14F-4D97-AF65-F5344CB8AC3E}">
        <p14:creationId xmlns:p14="http://schemas.microsoft.com/office/powerpoint/2010/main" val="5523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134296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19723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60680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29727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12463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66185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BOUT: By th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31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108669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5996653"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59602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OUT: By th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31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OUT: Loca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5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852737"/>
          </a:xfrm>
        </p:spPr>
        <p:txBody>
          <a:bodyPr anchor="b"/>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196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852737"/>
          </a:xfrm>
        </p:spPr>
        <p:txBody>
          <a:bodyPr anchor="b"/>
          <a:lstStyle>
            <a:lvl1pPr>
              <a:defRPr sz="6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1592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38200"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245770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39788" y="6492875"/>
            <a:ext cx="2743200" cy="365125"/>
          </a:xfrm>
          <a:prstGeom prst="rect">
            <a:avLst/>
          </a:prstGeom>
        </p:spPr>
        <p:txBody>
          <a:bodyPr/>
          <a:lstStyle>
            <a:lvl1pPr>
              <a:defRPr sz="1600"/>
            </a:lvl1pPr>
          </a:lstStyle>
          <a:p>
            <a:fld id="{F9F4B261-5427-42F8-B999-FC2CC9BF1C09}" type="slidenum">
              <a:rPr lang="en-US" smtClean="0"/>
              <a:t>‹#›</a:t>
            </a:fld>
            <a:endParaRPr lang="en-US"/>
          </a:p>
        </p:txBody>
      </p:sp>
    </p:spTree>
    <p:extLst>
      <p:ext uri="{BB962C8B-B14F-4D97-AF65-F5344CB8AC3E}">
        <p14:creationId xmlns:p14="http://schemas.microsoft.com/office/powerpoint/2010/main" val="307917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278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27850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irs.gov/pub/irs-pdf/p15b.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irs.gov/forms-pubs/about-publication-3"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apps.irs.gov/app/picklist/list/federalRat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wd.wisconsin.gov/worker_classification/wc/ninepa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li.mn.gov/business/independent-contractor/contractor-registration-nine-factor-tes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hawkinsash.cpa/services/1095-service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mn.gov/deed/programs-services/paid-family"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hawkinsash.cpa/tax-document-retention-guidelines-for-small-businesse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327" y="958590"/>
            <a:ext cx="10868168" cy="2387600"/>
          </a:xfrm>
        </p:spPr>
        <p:txBody>
          <a:bodyPr>
            <a:normAutofit/>
          </a:bodyPr>
          <a:lstStyle/>
          <a:p>
            <a:r>
              <a:rPr lang="en-US" sz="4000" dirty="0">
                <a:cs typeface="Arial" pitchFamily="34" charset="0"/>
              </a:rPr>
              <a:t>Payroll Benefits and Year End Reminders for 2023 and Changes for 2024</a:t>
            </a:r>
            <a:endParaRPr lang="en-US" sz="4000" dirty="0"/>
          </a:p>
        </p:txBody>
      </p:sp>
      <p:sp>
        <p:nvSpPr>
          <p:cNvPr id="3" name="Subtitle 2"/>
          <p:cNvSpPr>
            <a:spLocks noGrp="1"/>
          </p:cNvSpPr>
          <p:nvPr>
            <p:ph type="subTitle" idx="1"/>
          </p:nvPr>
        </p:nvSpPr>
        <p:spPr>
          <a:xfrm>
            <a:off x="1046327" y="3648038"/>
            <a:ext cx="9144000" cy="453768"/>
          </a:xfrm>
        </p:spPr>
        <p:txBody>
          <a:bodyPr/>
          <a:lstStyle/>
          <a:p>
            <a:r>
              <a:rPr lang="en-US" dirty="0"/>
              <a:t>Presented by:  Mark Porter</a:t>
            </a:r>
          </a:p>
        </p:txBody>
      </p:sp>
    </p:spTree>
    <p:extLst>
      <p:ext uri="{BB962C8B-B14F-4D97-AF65-F5344CB8AC3E}">
        <p14:creationId xmlns:p14="http://schemas.microsoft.com/office/powerpoint/2010/main" val="131673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2400" dirty="0"/>
              <a:t>Required Employment Posters</a:t>
            </a:r>
          </a:p>
        </p:txBody>
      </p:sp>
      <p:sp>
        <p:nvSpPr>
          <p:cNvPr id="3" name="Content Placeholder 2"/>
          <p:cNvSpPr>
            <a:spLocks noGrp="1"/>
          </p:cNvSpPr>
          <p:nvPr>
            <p:ph idx="1"/>
          </p:nvPr>
        </p:nvSpPr>
        <p:spPr>
          <a:xfrm>
            <a:off x="838200" y="914400"/>
            <a:ext cx="10515600" cy="5262563"/>
          </a:xfrm>
        </p:spPr>
        <p:txBody>
          <a:bodyPr>
            <a:normAutofit/>
          </a:bodyPr>
          <a:lstStyle/>
          <a:p>
            <a:pPr marL="0" indent="0">
              <a:buNone/>
            </a:pPr>
            <a:r>
              <a:rPr lang="en-US" sz="2000" u="sng" dirty="0"/>
              <a:t>Federal</a:t>
            </a:r>
          </a:p>
          <a:p>
            <a:r>
              <a:rPr lang="en-US" sz="2000" dirty="0"/>
              <a:t>https://www.dol.gov/general/topics/posters</a:t>
            </a:r>
          </a:p>
          <a:p>
            <a:pPr marL="0" indent="0">
              <a:buNone/>
            </a:pPr>
            <a:endParaRPr lang="en-US" sz="2000" dirty="0"/>
          </a:p>
          <a:p>
            <a:pPr marL="0" indent="0">
              <a:buNone/>
            </a:pPr>
            <a:r>
              <a:rPr lang="en-US" sz="2000" u="sng" dirty="0"/>
              <a:t>Minnesota</a:t>
            </a:r>
          </a:p>
          <a:p>
            <a:r>
              <a:rPr lang="en-US" sz="2000" dirty="0"/>
              <a:t>https://www.dli.mn.gov/posters</a:t>
            </a:r>
          </a:p>
          <a:p>
            <a:pPr marL="0" indent="0">
              <a:buNone/>
            </a:pPr>
            <a:r>
              <a:rPr lang="en-US" sz="2000" u="sng" dirty="0"/>
              <a:t>Wisconsin</a:t>
            </a:r>
          </a:p>
          <a:p>
            <a:r>
              <a:rPr lang="en-US" sz="2000" dirty="0"/>
              <a:t>https://dwd.wisconsin.gov/dwd/workplace-posters/</a:t>
            </a:r>
          </a:p>
        </p:txBody>
      </p:sp>
    </p:spTree>
    <p:extLst>
      <p:ext uri="{BB962C8B-B14F-4D97-AF65-F5344CB8AC3E}">
        <p14:creationId xmlns:p14="http://schemas.microsoft.com/office/powerpoint/2010/main" val="279637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907981"/>
          </a:xfrm>
        </p:spPr>
        <p:txBody>
          <a:bodyPr/>
          <a:lstStyle/>
          <a:p>
            <a:r>
              <a:rPr lang="en-US" dirty="0"/>
              <a:t>W-2 Information</a:t>
            </a:r>
          </a:p>
        </p:txBody>
      </p:sp>
    </p:spTree>
    <p:extLst>
      <p:ext uri="{BB962C8B-B14F-4D97-AF65-F5344CB8AC3E}">
        <p14:creationId xmlns:p14="http://schemas.microsoft.com/office/powerpoint/2010/main" val="414322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9819"/>
          </a:xfrm>
        </p:spPr>
        <p:txBody>
          <a:bodyPr>
            <a:normAutofit fontScale="90000"/>
          </a:bodyPr>
          <a:lstStyle/>
          <a:p>
            <a:r>
              <a:rPr lang="en-US" sz="2400"/>
              <a:t>W-2’s</a:t>
            </a:r>
            <a:endParaRPr lang="en-US" sz="2400" dirty="0"/>
          </a:p>
        </p:txBody>
      </p:sp>
      <p:sp>
        <p:nvSpPr>
          <p:cNvPr id="3" name="Content Placeholder 2"/>
          <p:cNvSpPr>
            <a:spLocks noGrp="1"/>
          </p:cNvSpPr>
          <p:nvPr>
            <p:ph idx="1"/>
          </p:nvPr>
        </p:nvSpPr>
        <p:spPr>
          <a:xfrm>
            <a:off x="838200" y="694944"/>
            <a:ext cx="10515600" cy="5482019"/>
          </a:xfrm>
        </p:spPr>
        <p:txBody>
          <a:bodyPr>
            <a:normAutofit/>
          </a:bodyPr>
          <a:lstStyle/>
          <a:p>
            <a:r>
              <a:rPr lang="en-US" sz="2000" b="1" u="sng" dirty="0"/>
              <a:t>January 31, 2024</a:t>
            </a:r>
            <a:r>
              <a:rPr lang="en-US" sz="2000" dirty="0"/>
              <a:t>- due date for filing 2023 Forms W-2 and W-3 with the SSA (via paper forms or electronically)</a:t>
            </a:r>
          </a:p>
          <a:p>
            <a:r>
              <a:rPr lang="en-US" sz="2000" dirty="0"/>
              <a:t>You may request one 30-day extension to file with SSA by submitting Form 8809 by 1/31/24</a:t>
            </a:r>
          </a:p>
          <a:p>
            <a:pPr lvl="1"/>
            <a:r>
              <a:rPr lang="en-US" sz="2000" dirty="0"/>
              <a:t>Must still provide W-2 to employee by 1/31/24</a:t>
            </a:r>
          </a:p>
          <a:p>
            <a:pPr marL="228600" lvl="1"/>
            <a:r>
              <a:rPr lang="en-US" sz="2000" dirty="0"/>
              <a:t>You may request an extension of time to furnish Forms W-2 to Employees by faxing a letter to the IRS.  The letter must include:</a:t>
            </a:r>
          </a:p>
          <a:p>
            <a:pPr marL="685800" lvl="2"/>
            <a:r>
              <a:rPr lang="en-US" dirty="0"/>
              <a:t>Your name and address</a:t>
            </a:r>
          </a:p>
          <a:p>
            <a:pPr marL="685800" lvl="2"/>
            <a:r>
              <a:rPr lang="en-US" dirty="0"/>
              <a:t>Your EIN</a:t>
            </a:r>
          </a:p>
          <a:p>
            <a:pPr marL="685800" lvl="2"/>
            <a:r>
              <a:rPr lang="en-US" dirty="0"/>
              <a:t>A statement that you are requesting an extension to furnish Forms W-2 to employees</a:t>
            </a:r>
          </a:p>
          <a:p>
            <a:pPr marL="685800" lvl="2"/>
            <a:r>
              <a:rPr lang="en-US" dirty="0"/>
              <a:t>The reason for delay</a:t>
            </a:r>
          </a:p>
          <a:p>
            <a:pPr marL="685800" lvl="2"/>
            <a:r>
              <a:rPr lang="en-US" dirty="0"/>
              <a:t>Your signature or that of your authorized agent.	</a:t>
            </a:r>
          </a:p>
          <a:p>
            <a:endParaRPr lang="en-US" dirty="0"/>
          </a:p>
        </p:txBody>
      </p:sp>
    </p:spTree>
    <p:extLst>
      <p:ext uri="{BB962C8B-B14F-4D97-AF65-F5344CB8AC3E}">
        <p14:creationId xmlns:p14="http://schemas.microsoft.com/office/powerpoint/2010/main" val="142652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2023 Form W-2</a:t>
            </a:r>
          </a:p>
        </p:txBody>
      </p:sp>
      <p:sp>
        <p:nvSpPr>
          <p:cNvPr id="5" name="TextBox 4"/>
          <p:cNvSpPr txBox="1"/>
          <p:nvPr/>
        </p:nvSpPr>
        <p:spPr>
          <a:xfrm>
            <a:off x="8265703" y="1424354"/>
            <a:ext cx="3507197" cy="923330"/>
          </a:xfrm>
          <a:prstGeom prst="rect">
            <a:avLst/>
          </a:prstGeom>
          <a:noFill/>
        </p:spPr>
        <p:txBody>
          <a:bodyPr wrap="square" rtlCol="0">
            <a:spAutoFit/>
          </a:bodyPr>
          <a:lstStyle/>
          <a:p>
            <a:r>
              <a:rPr lang="en-US" dirty="0"/>
              <a:t>Due Date: 1/31/24</a:t>
            </a:r>
          </a:p>
          <a:p>
            <a:endParaRPr lang="en-US" dirty="0"/>
          </a:p>
          <a:p>
            <a:r>
              <a:rPr lang="en-US" dirty="0"/>
              <a:t>Extension:  Form 8809</a:t>
            </a:r>
          </a:p>
        </p:txBody>
      </p:sp>
      <p:pic>
        <p:nvPicPr>
          <p:cNvPr id="7" name="Content Placeholder 6">
            <a:extLst>
              <a:ext uri="{FF2B5EF4-FFF2-40B4-BE49-F238E27FC236}">
                <a16:creationId xmlns:a16="http://schemas.microsoft.com/office/drawing/2014/main" id="{566BCCE6-F8AD-B9A9-28EF-7577AE2090C1}"/>
              </a:ext>
            </a:extLst>
          </p:cNvPr>
          <p:cNvPicPr>
            <a:picLocks noGrp="1" noChangeAspect="1"/>
          </p:cNvPicPr>
          <p:nvPr>
            <p:ph idx="1"/>
          </p:nvPr>
        </p:nvPicPr>
        <p:blipFill>
          <a:blip r:embed="rId2"/>
          <a:stretch>
            <a:fillRect/>
          </a:stretch>
        </p:blipFill>
        <p:spPr>
          <a:xfrm>
            <a:off x="1050202" y="1253331"/>
            <a:ext cx="7009116" cy="4351338"/>
          </a:xfrm>
        </p:spPr>
      </p:pic>
    </p:spTree>
    <p:extLst>
      <p:ext uri="{BB962C8B-B14F-4D97-AF65-F5344CB8AC3E}">
        <p14:creationId xmlns:p14="http://schemas.microsoft.com/office/powerpoint/2010/main" val="97076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139"/>
          </a:xfrm>
        </p:spPr>
        <p:txBody>
          <a:bodyPr>
            <a:normAutofit/>
          </a:bodyPr>
          <a:lstStyle/>
          <a:p>
            <a:r>
              <a:rPr lang="en-US" sz="2400" dirty="0"/>
              <a:t>Taxable Wages – Federal</a:t>
            </a:r>
          </a:p>
        </p:txBody>
      </p:sp>
      <p:sp>
        <p:nvSpPr>
          <p:cNvPr id="5" name="Content Placeholder 4"/>
          <p:cNvSpPr>
            <a:spLocks noGrp="1"/>
          </p:cNvSpPr>
          <p:nvPr>
            <p:ph idx="1"/>
          </p:nvPr>
        </p:nvSpPr>
        <p:spPr>
          <a:xfrm>
            <a:off x="838200" y="969264"/>
            <a:ext cx="10515600" cy="5207699"/>
          </a:xfrm>
        </p:spPr>
        <p:txBody>
          <a:bodyPr>
            <a:normAutofit/>
          </a:bodyPr>
          <a:lstStyle/>
          <a:p>
            <a:r>
              <a:rPr lang="en-US" sz="2000" dirty="0"/>
              <a:t>Gross wages less pension-401(k) plan amounts, section 125 cafeteria plan items</a:t>
            </a:r>
          </a:p>
          <a:p>
            <a:r>
              <a:rPr lang="en-US" sz="2000" dirty="0"/>
              <a:t>Box 1 of Form W-2</a:t>
            </a:r>
          </a:p>
          <a:p>
            <a:endParaRPr lang="en-US" sz="2000" dirty="0"/>
          </a:p>
        </p:txBody>
      </p:sp>
      <p:pic>
        <p:nvPicPr>
          <p:cNvPr id="7" name="Picture 6"/>
          <p:cNvPicPr>
            <a:picLocks noChangeAspect="1"/>
          </p:cNvPicPr>
          <p:nvPr/>
        </p:nvPicPr>
        <p:blipFill>
          <a:blip r:embed="rId2"/>
          <a:stretch>
            <a:fillRect/>
          </a:stretch>
        </p:blipFill>
        <p:spPr>
          <a:xfrm>
            <a:off x="2630145" y="1851602"/>
            <a:ext cx="6467475" cy="2552700"/>
          </a:xfrm>
          <a:prstGeom prst="rect">
            <a:avLst/>
          </a:prstGeom>
        </p:spPr>
      </p:pic>
    </p:spTree>
    <p:extLst>
      <p:ext uri="{BB962C8B-B14F-4D97-AF65-F5344CB8AC3E}">
        <p14:creationId xmlns:p14="http://schemas.microsoft.com/office/powerpoint/2010/main" val="402080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139"/>
          </a:xfrm>
        </p:spPr>
        <p:txBody>
          <a:bodyPr>
            <a:normAutofit/>
          </a:bodyPr>
          <a:lstStyle/>
          <a:p>
            <a:r>
              <a:rPr lang="en-US" sz="2400" dirty="0"/>
              <a:t>Taxable Wages – Social Security</a:t>
            </a:r>
          </a:p>
        </p:txBody>
      </p:sp>
      <p:sp>
        <p:nvSpPr>
          <p:cNvPr id="3" name="Content Placeholder 2"/>
          <p:cNvSpPr>
            <a:spLocks noGrp="1"/>
          </p:cNvSpPr>
          <p:nvPr>
            <p:ph idx="1"/>
          </p:nvPr>
        </p:nvSpPr>
        <p:spPr>
          <a:xfrm>
            <a:off x="838200" y="969264"/>
            <a:ext cx="10515600" cy="5207699"/>
          </a:xfrm>
        </p:spPr>
        <p:txBody>
          <a:bodyPr/>
          <a:lstStyle/>
          <a:p>
            <a:r>
              <a:rPr lang="en-US" sz="2000" dirty="0"/>
              <a:t>6.2% is withheld on the first $160,200 of wages for social security in 2023</a:t>
            </a:r>
          </a:p>
          <a:p>
            <a:r>
              <a:rPr lang="en-US" sz="2000" dirty="0"/>
              <a:t>Section 125 plan items are not subject to social security tax, income tax, and unemployment tax.</a:t>
            </a:r>
          </a:p>
          <a:p>
            <a:r>
              <a:rPr lang="en-US" sz="2000" dirty="0"/>
              <a:t>Box 3 of Form W-2, tips box 7</a:t>
            </a:r>
          </a:p>
          <a:p>
            <a:endParaRPr lang="en-US" dirty="0"/>
          </a:p>
          <a:p>
            <a:endParaRPr lang="en-US" dirty="0"/>
          </a:p>
        </p:txBody>
      </p:sp>
      <p:pic>
        <p:nvPicPr>
          <p:cNvPr id="6" name="Picture 5">
            <a:extLst>
              <a:ext uri="{FF2B5EF4-FFF2-40B4-BE49-F238E27FC236}">
                <a16:creationId xmlns:a16="http://schemas.microsoft.com/office/drawing/2014/main" id="{E4E86FB7-5958-0DB4-B35B-6FEDC6E193F0}"/>
              </a:ext>
            </a:extLst>
          </p:cNvPr>
          <p:cNvPicPr>
            <a:picLocks noChangeAspect="1"/>
          </p:cNvPicPr>
          <p:nvPr/>
        </p:nvPicPr>
        <p:blipFill>
          <a:blip r:embed="rId2"/>
          <a:stretch>
            <a:fillRect/>
          </a:stretch>
        </p:blipFill>
        <p:spPr>
          <a:xfrm>
            <a:off x="2138362" y="2386013"/>
            <a:ext cx="7915275" cy="3790950"/>
          </a:xfrm>
          <a:prstGeom prst="rect">
            <a:avLst/>
          </a:prstGeom>
        </p:spPr>
      </p:pic>
    </p:spTree>
    <p:extLst>
      <p:ext uri="{BB962C8B-B14F-4D97-AF65-F5344CB8AC3E}">
        <p14:creationId xmlns:p14="http://schemas.microsoft.com/office/powerpoint/2010/main" val="74877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4723"/>
          </a:xfrm>
        </p:spPr>
        <p:txBody>
          <a:bodyPr>
            <a:normAutofit/>
          </a:bodyPr>
          <a:lstStyle/>
          <a:p>
            <a:r>
              <a:rPr lang="en-US" sz="2400" dirty="0"/>
              <a:t>Taxable Wages - Medicare</a:t>
            </a:r>
          </a:p>
        </p:txBody>
      </p:sp>
      <p:sp>
        <p:nvSpPr>
          <p:cNvPr id="3" name="Content Placeholder 2"/>
          <p:cNvSpPr>
            <a:spLocks noGrp="1"/>
          </p:cNvSpPr>
          <p:nvPr>
            <p:ph idx="1"/>
          </p:nvPr>
        </p:nvSpPr>
        <p:spPr>
          <a:xfrm>
            <a:off x="838200" y="1069848"/>
            <a:ext cx="10515600" cy="5107115"/>
          </a:xfrm>
        </p:spPr>
        <p:txBody>
          <a:bodyPr/>
          <a:lstStyle/>
          <a:p>
            <a:r>
              <a:rPr lang="en-US" sz="2000" dirty="0"/>
              <a:t>1.45% is withheld for Medicare, no limit</a:t>
            </a:r>
          </a:p>
          <a:p>
            <a:r>
              <a:rPr lang="en-US" sz="2000" dirty="0"/>
              <a:t>Additional 0.9% is withheld from employee for wages over $200,000</a:t>
            </a:r>
          </a:p>
          <a:p>
            <a:r>
              <a:rPr lang="en-US" sz="2000" dirty="0"/>
              <a:t>Box 5 of Form W-2</a:t>
            </a:r>
          </a:p>
          <a:p>
            <a:endParaRPr lang="en-US" dirty="0"/>
          </a:p>
          <a:p>
            <a:endParaRPr lang="en-US" dirty="0"/>
          </a:p>
        </p:txBody>
      </p:sp>
      <p:pic>
        <p:nvPicPr>
          <p:cNvPr id="6" name="Picture 5">
            <a:extLst>
              <a:ext uri="{FF2B5EF4-FFF2-40B4-BE49-F238E27FC236}">
                <a16:creationId xmlns:a16="http://schemas.microsoft.com/office/drawing/2014/main" id="{7E0A6A50-FF55-4043-ABE3-23342708AA36}"/>
              </a:ext>
            </a:extLst>
          </p:cNvPr>
          <p:cNvPicPr>
            <a:picLocks noChangeAspect="1"/>
          </p:cNvPicPr>
          <p:nvPr/>
        </p:nvPicPr>
        <p:blipFill>
          <a:blip r:embed="rId2"/>
          <a:stretch>
            <a:fillRect/>
          </a:stretch>
        </p:blipFill>
        <p:spPr>
          <a:xfrm>
            <a:off x="3017070" y="2375735"/>
            <a:ext cx="6157860" cy="2966286"/>
          </a:xfrm>
          <a:prstGeom prst="rect">
            <a:avLst/>
          </a:prstGeom>
        </p:spPr>
      </p:pic>
    </p:spTree>
    <p:extLst>
      <p:ext uri="{BB962C8B-B14F-4D97-AF65-F5344CB8AC3E}">
        <p14:creationId xmlns:p14="http://schemas.microsoft.com/office/powerpoint/2010/main" val="56452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Form W-2, Box 12 Codes</a:t>
            </a:r>
          </a:p>
        </p:txBody>
      </p:sp>
      <p:pic>
        <p:nvPicPr>
          <p:cNvPr id="4" name="Content Placeholder 3"/>
          <p:cNvPicPr>
            <a:picLocks noGrp="1" noChangeAspect="1"/>
          </p:cNvPicPr>
          <p:nvPr>
            <p:ph idx="1"/>
          </p:nvPr>
        </p:nvPicPr>
        <p:blipFill>
          <a:blip r:embed="rId2"/>
          <a:stretch>
            <a:fillRect/>
          </a:stretch>
        </p:blipFill>
        <p:spPr>
          <a:xfrm>
            <a:off x="899160" y="1185986"/>
            <a:ext cx="7899522" cy="4255298"/>
          </a:xfrm>
          <a:prstGeom prst="rect">
            <a:avLst/>
          </a:prstGeom>
        </p:spPr>
      </p:pic>
      <p:sp>
        <p:nvSpPr>
          <p:cNvPr id="5" name="TextBox 4"/>
          <p:cNvSpPr txBox="1"/>
          <p:nvPr/>
        </p:nvSpPr>
        <p:spPr>
          <a:xfrm>
            <a:off x="8859642" y="2980944"/>
            <a:ext cx="3173862" cy="646331"/>
          </a:xfrm>
          <a:prstGeom prst="rect">
            <a:avLst/>
          </a:prstGeom>
          <a:noFill/>
        </p:spPr>
        <p:txBody>
          <a:bodyPr wrap="square" rtlCol="0">
            <a:spAutoFit/>
          </a:bodyPr>
          <a:lstStyle/>
          <a:p>
            <a:r>
              <a:rPr lang="en-US" dirty="0"/>
              <a:t>Code DD only required if 250 or more Forms W-2</a:t>
            </a:r>
          </a:p>
        </p:txBody>
      </p:sp>
    </p:spTree>
    <p:extLst>
      <p:ext uri="{BB962C8B-B14F-4D97-AF65-F5344CB8AC3E}">
        <p14:creationId xmlns:p14="http://schemas.microsoft.com/office/powerpoint/2010/main" val="373919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3867"/>
          </a:xfrm>
        </p:spPr>
        <p:txBody>
          <a:bodyPr>
            <a:normAutofit/>
          </a:bodyPr>
          <a:lstStyle/>
          <a:p>
            <a:r>
              <a:rPr lang="en-US" sz="2400" dirty="0"/>
              <a:t>Supplemental Wages</a:t>
            </a:r>
          </a:p>
        </p:txBody>
      </p:sp>
      <p:sp>
        <p:nvSpPr>
          <p:cNvPr id="3" name="Content Placeholder 2"/>
          <p:cNvSpPr>
            <a:spLocks noGrp="1"/>
          </p:cNvSpPr>
          <p:nvPr>
            <p:ph idx="1"/>
          </p:nvPr>
        </p:nvSpPr>
        <p:spPr>
          <a:xfrm>
            <a:off x="838200" y="1143000"/>
            <a:ext cx="10515600" cy="5033963"/>
          </a:xfrm>
        </p:spPr>
        <p:txBody>
          <a:bodyPr/>
          <a:lstStyle/>
          <a:p>
            <a:r>
              <a:rPr lang="en-US" sz="2000" dirty="0"/>
              <a:t>Supplemental wages are wage payments to an employee that aren’t regular wages.  </a:t>
            </a:r>
          </a:p>
          <a:p>
            <a:r>
              <a:rPr lang="en-US" sz="2000" dirty="0"/>
              <a:t>They include, but are not limited to:</a:t>
            </a:r>
          </a:p>
          <a:p>
            <a:pPr lvl="1"/>
            <a:r>
              <a:rPr lang="en-US" sz="1600" dirty="0"/>
              <a:t>Bonuses </a:t>
            </a:r>
          </a:p>
          <a:p>
            <a:pPr lvl="1"/>
            <a:r>
              <a:rPr lang="en-US" sz="1600" dirty="0"/>
              <a:t>Commissions</a:t>
            </a:r>
          </a:p>
          <a:p>
            <a:pPr lvl="1"/>
            <a:r>
              <a:rPr lang="en-US" sz="1600" dirty="0"/>
              <a:t>Payments for accumulated sick leave</a:t>
            </a:r>
          </a:p>
          <a:p>
            <a:pPr lvl="1"/>
            <a:r>
              <a:rPr lang="en-US" sz="1600" dirty="0"/>
              <a:t>Severance pay</a:t>
            </a:r>
          </a:p>
          <a:p>
            <a:pPr lvl="1"/>
            <a:r>
              <a:rPr lang="en-US" sz="1600" dirty="0"/>
              <a:t>Awards </a:t>
            </a:r>
          </a:p>
          <a:p>
            <a:pPr lvl="1"/>
            <a:r>
              <a:rPr lang="en-US" sz="1600" dirty="0"/>
              <a:t>Prizes</a:t>
            </a:r>
          </a:p>
          <a:p>
            <a:pPr lvl="1"/>
            <a:r>
              <a:rPr lang="en-US" sz="1600" dirty="0"/>
              <a:t>Back pay </a:t>
            </a:r>
          </a:p>
          <a:p>
            <a:pPr lvl="1"/>
            <a:r>
              <a:rPr lang="en-US" sz="1600" dirty="0"/>
              <a:t>Retroactive pay increases </a:t>
            </a:r>
          </a:p>
          <a:p>
            <a:pPr lvl="1"/>
            <a:r>
              <a:rPr lang="en-US" sz="1600" dirty="0"/>
              <a:t>Taxable fringe benefits </a:t>
            </a:r>
          </a:p>
          <a:p>
            <a:pPr lvl="1"/>
            <a:r>
              <a:rPr lang="en-US" sz="1600" dirty="0"/>
              <a:t>Expense allowances paid under a non-accountable plan </a:t>
            </a:r>
          </a:p>
          <a:p>
            <a:pPr lvl="1"/>
            <a:r>
              <a:rPr lang="en-US" sz="1600" dirty="0"/>
              <a:t>Payments for nondeductible moving expenses</a:t>
            </a:r>
          </a:p>
        </p:txBody>
      </p:sp>
    </p:spTree>
    <p:extLst>
      <p:ext uri="{BB962C8B-B14F-4D97-AF65-F5344CB8AC3E}">
        <p14:creationId xmlns:p14="http://schemas.microsoft.com/office/powerpoint/2010/main" val="199664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283"/>
          </a:xfrm>
        </p:spPr>
        <p:txBody>
          <a:bodyPr>
            <a:normAutofit/>
          </a:bodyPr>
          <a:lstStyle/>
          <a:p>
            <a:r>
              <a:rPr lang="en-US" sz="2400" dirty="0"/>
              <a:t>Federal Withholding on Supplemental Wages</a:t>
            </a:r>
          </a:p>
        </p:txBody>
      </p:sp>
      <p:sp>
        <p:nvSpPr>
          <p:cNvPr id="3" name="Content Placeholder 2"/>
          <p:cNvSpPr>
            <a:spLocks noGrp="1"/>
          </p:cNvSpPr>
          <p:nvPr>
            <p:ph idx="1"/>
          </p:nvPr>
        </p:nvSpPr>
        <p:spPr>
          <a:xfrm>
            <a:off x="838200" y="978408"/>
            <a:ext cx="10515600" cy="5198555"/>
          </a:xfrm>
        </p:spPr>
        <p:txBody>
          <a:bodyPr>
            <a:normAutofit/>
          </a:bodyPr>
          <a:lstStyle/>
          <a:p>
            <a:r>
              <a:rPr lang="en-US" sz="2200" dirty="0"/>
              <a:t>Supplemental wages combined with regular wages</a:t>
            </a:r>
          </a:p>
          <a:p>
            <a:pPr lvl="1"/>
            <a:r>
              <a:rPr lang="en-US" sz="2200" dirty="0"/>
              <a:t>If you pay supplemental wages with regular wages but don’t specify the amount of each, withhold federal income tax like a normal pay period</a:t>
            </a:r>
          </a:p>
          <a:p>
            <a:r>
              <a:rPr lang="en-US" sz="2200" dirty="0"/>
              <a:t>Supplemental wages identified separately from regular wages</a:t>
            </a:r>
          </a:p>
          <a:p>
            <a:pPr lvl="1"/>
            <a:r>
              <a:rPr lang="en-US" sz="2200" dirty="0"/>
              <a:t>If you pay supplemental wages separately (or combine them in a single payment and specify the amount of each)</a:t>
            </a:r>
          </a:p>
          <a:p>
            <a:pPr lvl="1"/>
            <a:r>
              <a:rPr lang="en-US" sz="2200" dirty="0"/>
              <a:t>If income tax was withheld from an employee’s regular wages in the current or immediately preceding calendar year:</a:t>
            </a:r>
          </a:p>
          <a:p>
            <a:pPr lvl="2">
              <a:buFont typeface="Wingdings" panose="05000000000000000000" pitchFamily="2" charset="2"/>
              <a:buChar char="v"/>
            </a:pPr>
            <a:r>
              <a:rPr lang="en-US" sz="2200" dirty="0"/>
              <a:t>Withhold at a flat 22%</a:t>
            </a:r>
          </a:p>
          <a:p>
            <a:pPr lvl="2">
              <a:buFont typeface="Wingdings" panose="05000000000000000000" pitchFamily="2" charset="2"/>
              <a:buChar char="v"/>
            </a:pPr>
            <a:r>
              <a:rPr lang="en-US" sz="2200" dirty="0"/>
              <a:t>Withhold like a normal pay period</a:t>
            </a:r>
          </a:p>
          <a:p>
            <a:r>
              <a:rPr lang="en-US" sz="2200" dirty="0"/>
              <a:t>Employee receives more than $1 million of supplemental wages during the calendar year- withhold at 37% without regard to the employee’s W-4, on the amount over $1 million.</a:t>
            </a:r>
          </a:p>
          <a:p>
            <a:endParaRPr lang="en-US" dirty="0"/>
          </a:p>
        </p:txBody>
      </p:sp>
    </p:spTree>
    <p:extLst>
      <p:ext uri="{BB962C8B-B14F-4D97-AF65-F5344CB8AC3E}">
        <p14:creationId xmlns:p14="http://schemas.microsoft.com/office/powerpoint/2010/main" val="417764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8241217B-1A83-48EE-B385-5368149600F0}"/>
              </a:ext>
            </a:extLst>
          </p:cNvPr>
          <p:cNvGraphicFramePr>
            <a:graphicFrameLocks noGrp="1"/>
          </p:cNvGraphicFramePr>
          <p:nvPr>
            <p:extLst>
              <p:ext uri="{D42A27DB-BD31-4B8C-83A1-F6EECF244321}">
                <p14:modId xmlns:p14="http://schemas.microsoft.com/office/powerpoint/2010/main" val="951386549"/>
              </p:ext>
            </p:extLst>
          </p:nvPr>
        </p:nvGraphicFramePr>
        <p:xfrm>
          <a:off x="704166" y="2661009"/>
          <a:ext cx="10783672" cy="701040"/>
        </p:xfrm>
        <a:graphic>
          <a:graphicData uri="http://schemas.openxmlformats.org/drawingml/2006/table">
            <a:tbl>
              <a:tblPr firstRow="1" bandRow="1">
                <a:tableStyleId>{5C22544A-7EE6-4342-B048-85BDC9FD1C3A}</a:tableStyleId>
              </a:tblPr>
              <a:tblGrid>
                <a:gridCol w="1096499">
                  <a:extLst>
                    <a:ext uri="{9D8B030D-6E8A-4147-A177-3AD203B41FA5}">
                      <a16:colId xmlns:a16="http://schemas.microsoft.com/office/drawing/2014/main" val="2265823499"/>
                    </a:ext>
                  </a:extLst>
                </a:gridCol>
                <a:gridCol w="1599419">
                  <a:extLst>
                    <a:ext uri="{9D8B030D-6E8A-4147-A177-3AD203B41FA5}">
                      <a16:colId xmlns:a16="http://schemas.microsoft.com/office/drawing/2014/main" val="2564792663"/>
                    </a:ext>
                  </a:extLst>
                </a:gridCol>
                <a:gridCol w="721750">
                  <a:extLst>
                    <a:ext uri="{9D8B030D-6E8A-4147-A177-3AD203B41FA5}">
                      <a16:colId xmlns:a16="http://schemas.microsoft.com/office/drawing/2014/main" val="1957830169"/>
                    </a:ext>
                  </a:extLst>
                </a:gridCol>
                <a:gridCol w="1974168">
                  <a:extLst>
                    <a:ext uri="{9D8B030D-6E8A-4147-A177-3AD203B41FA5}">
                      <a16:colId xmlns:a16="http://schemas.microsoft.com/office/drawing/2014/main" val="1376277798"/>
                    </a:ext>
                  </a:extLst>
                </a:gridCol>
                <a:gridCol w="1347959">
                  <a:extLst>
                    <a:ext uri="{9D8B030D-6E8A-4147-A177-3AD203B41FA5}">
                      <a16:colId xmlns:a16="http://schemas.microsoft.com/office/drawing/2014/main" val="1069975480"/>
                    </a:ext>
                  </a:extLst>
                </a:gridCol>
                <a:gridCol w="1643768">
                  <a:extLst>
                    <a:ext uri="{9D8B030D-6E8A-4147-A177-3AD203B41FA5}">
                      <a16:colId xmlns:a16="http://schemas.microsoft.com/office/drawing/2014/main" val="2720325082"/>
                    </a:ext>
                  </a:extLst>
                </a:gridCol>
                <a:gridCol w="1052150">
                  <a:extLst>
                    <a:ext uri="{9D8B030D-6E8A-4147-A177-3AD203B41FA5}">
                      <a16:colId xmlns:a16="http://schemas.microsoft.com/office/drawing/2014/main" val="1754638609"/>
                    </a:ext>
                  </a:extLst>
                </a:gridCol>
                <a:gridCol w="1347959">
                  <a:extLst>
                    <a:ext uri="{9D8B030D-6E8A-4147-A177-3AD203B41FA5}">
                      <a16:colId xmlns:a16="http://schemas.microsoft.com/office/drawing/2014/main" val="4078577359"/>
                    </a:ext>
                  </a:extLst>
                </a:gridCol>
              </a:tblGrid>
              <a:tr h="644899">
                <a:tc>
                  <a:txBody>
                    <a:bodyPr/>
                    <a:lstStyle/>
                    <a:p>
                      <a:pPr algn="r"/>
                      <a:r>
                        <a:rPr lang="en-US" sz="2400" dirty="0">
                          <a:solidFill>
                            <a:schemeClr val="tx2"/>
                          </a:solidFill>
                          <a:latin typeface="+mj-lt"/>
                        </a:rPr>
                        <a:t>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cap="all" baseline="0" dirty="0">
                          <a:latin typeface="+mn-lt"/>
                        </a:rPr>
                        <a:t>Offices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27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cap="all" baseline="0" dirty="0">
                          <a:latin typeface="+mn-lt"/>
                        </a:rPr>
                        <a:t>Partners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$29M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cap="all" baseline="0" dirty="0">
                          <a:latin typeface="+mn-lt"/>
                        </a:rPr>
                        <a:t>Net</a:t>
                      </a:r>
                    </a:p>
                    <a:p>
                      <a:r>
                        <a:rPr lang="en-US" sz="2000" cap="all" baseline="0" dirty="0">
                          <a:latin typeface="+mn-lt"/>
                        </a:rPr>
                        <a:t>Revenue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63+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dirty="0">
                          <a:latin typeface="+mn-lt"/>
                        </a:rPr>
                        <a:t>CPAs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226532"/>
                  </a:ext>
                </a:extLst>
              </a:tr>
            </a:tbl>
          </a:graphicData>
        </a:graphic>
      </p:graphicFrame>
      <p:graphicFrame>
        <p:nvGraphicFramePr>
          <p:cNvPr id="5" name="Table 4">
            <a:extLst>
              <a:ext uri="{FF2B5EF4-FFF2-40B4-BE49-F238E27FC236}">
                <a16:creationId xmlns:a16="http://schemas.microsoft.com/office/drawing/2014/main" id="{AF02DFED-83F1-48FE-BC97-5D269FE96B5E}"/>
              </a:ext>
            </a:extLst>
          </p:cNvPr>
          <p:cNvGraphicFramePr>
            <a:graphicFrameLocks noGrp="1"/>
          </p:cNvGraphicFramePr>
          <p:nvPr/>
        </p:nvGraphicFramePr>
        <p:xfrm>
          <a:off x="1663796" y="3706838"/>
          <a:ext cx="8864407" cy="644899"/>
        </p:xfrm>
        <a:graphic>
          <a:graphicData uri="http://schemas.openxmlformats.org/drawingml/2006/table">
            <a:tbl>
              <a:tblPr firstRow="1" bandRow="1">
                <a:tableStyleId>{5C22544A-7EE6-4342-B048-85BDC9FD1C3A}</a:tableStyleId>
              </a:tblPr>
              <a:tblGrid>
                <a:gridCol w="1628044">
                  <a:extLst>
                    <a:ext uri="{9D8B030D-6E8A-4147-A177-3AD203B41FA5}">
                      <a16:colId xmlns:a16="http://schemas.microsoft.com/office/drawing/2014/main" val="2265823499"/>
                    </a:ext>
                  </a:extLst>
                </a:gridCol>
                <a:gridCol w="1060646">
                  <a:extLst>
                    <a:ext uri="{9D8B030D-6E8A-4147-A177-3AD203B41FA5}">
                      <a16:colId xmlns:a16="http://schemas.microsoft.com/office/drawing/2014/main" val="2564792663"/>
                    </a:ext>
                  </a:extLst>
                </a:gridCol>
                <a:gridCol w="1139483">
                  <a:extLst>
                    <a:ext uri="{9D8B030D-6E8A-4147-A177-3AD203B41FA5}">
                      <a16:colId xmlns:a16="http://schemas.microsoft.com/office/drawing/2014/main" val="1957830169"/>
                    </a:ext>
                  </a:extLst>
                </a:gridCol>
                <a:gridCol w="2081431">
                  <a:extLst>
                    <a:ext uri="{9D8B030D-6E8A-4147-A177-3AD203B41FA5}">
                      <a16:colId xmlns:a16="http://schemas.microsoft.com/office/drawing/2014/main" val="1376277798"/>
                    </a:ext>
                  </a:extLst>
                </a:gridCol>
                <a:gridCol w="1505831">
                  <a:extLst>
                    <a:ext uri="{9D8B030D-6E8A-4147-A177-3AD203B41FA5}">
                      <a16:colId xmlns:a16="http://schemas.microsoft.com/office/drawing/2014/main" val="1069975480"/>
                    </a:ext>
                  </a:extLst>
                </a:gridCol>
                <a:gridCol w="1448972">
                  <a:extLst>
                    <a:ext uri="{9D8B030D-6E8A-4147-A177-3AD203B41FA5}">
                      <a16:colId xmlns:a16="http://schemas.microsoft.com/office/drawing/2014/main" val="2720325082"/>
                    </a:ext>
                  </a:extLst>
                </a:gridCol>
              </a:tblGrid>
              <a:tr h="644899">
                <a:tc>
                  <a:txBody>
                    <a:bodyPr/>
                    <a:lstStyle/>
                    <a:p>
                      <a:pPr algn="l"/>
                      <a:r>
                        <a:rPr lang="en-US" sz="2000" cap="all" baseline="0" dirty="0">
                          <a:latin typeface="+mn-lt"/>
                        </a:rPr>
                        <a:t>Founded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solidFill>
                          <a:latin typeface="+mj-lt"/>
                          <a:ea typeface="+mn-ea"/>
                          <a:cs typeface="+mn-cs"/>
                        </a:rPr>
                        <a:t>1956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170+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cap="all" baseline="0" dirty="0">
                          <a:latin typeface="+mn-lt"/>
                        </a:rPr>
                        <a:t>Employees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dirty="0">
                          <a:solidFill>
                            <a:schemeClr val="tx2"/>
                          </a:solidFill>
                          <a:latin typeface="+mj-lt"/>
                        </a:rPr>
                        <a:t>10,000+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cap="all" baseline="0" dirty="0">
                          <a:latin typeface="+mn-lt"/>
                        </a:rPr>
                        <a:t>Clients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226532"/>
                  </a:ext>
                </a:extLst>
              </a:tr>
            </a:tbl>
          </a:graphicData>
        </a:graphic>
      </p:graphicFrame>
    </p:spTree>
    <p:extLst>
      <p:ext uri="{BB962C8B-B14F-4D97-AF65-F5344CB8AC3E}">
        <p14:creationId xmlns:p14="http://schemas.microsoft.com/office/powerpoint/2010/main" val="271012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147"/>
          </a:xfrm>
        </p:spPr>
        <p:txBody>
          <a:bodyPr>
            <a:normAutofit/>
          </a:bodyPr>
          <a:lstStyle/>
          <a:p>
            <a:r>
              <a:rPr lang="en-US" sz="2400" dirty="0"/>
              <a:t>Minnesota Withholding on Supplemental Wages</a:t>
            </a:r>
          </a:p>
        </p:txBody>
      </p:sp>
      <p:sp>
        <p:nvSpPr>
          <p:cNvPr id="3" name="Content Placeholder 2"/>
          <p:cNvSpPr>
            <a:spLocks noGrp="1"/>
          </p:cNvSpPr>
          <p:nvPr>
            <p:ph idx="1"/>
          </p:nvPr>
        </p:nvSpPr>
        <p:spPr>
          <a:xfrm>
            <a:off x="838200" y="1033272"/>
            <a:ext cx="10515600" cy="5143691"/>
          </a:xfrm>
        </p:spPr>
        <p:txBody>
          <a:bodyPr/>
          <a:lstStyle/>
          <a:p>
            <a:r>
              <a:rPr lang="en-US" sz="2000" dirty="0"/>
              <a:t>Follows federal guidelines</a:t>
            </a:r>
          </a:p>
          <a:p>
            <a:pPr lvl="1"/>
            <a:r>
              <a:rPr lang="en-US" sz="2000" dirty="0"/>
              <a:t>If you pay supplemental wages and list them together on your payroll records</a:t>
            </a:r>
          </a:p>
          <a:p>
            <a:pPr lvl="2"/>
            <a:r>
              <a:rPr lang="en-US" dirty="0"/>
              <a:t>Withhold like a normal pay period</a:t>
            </a:r>
          </a:p>
          <a:p>
            <a:pPr lvl="1"/>
            <a:r>
              <a:rPr lang="en-US" sz="2000" dirty="0"/>
              <a:t>If you pay supplemental wages and list them separately on your payroll records</a:t>
            </a:r>
          </a:p>
          <a:p>
            <a:pPr lvl="2"/>
            <a:r>
              <a:rPr lang="en-US" dirty="0"/>
              <a:t>Withhold like a normal pay period or</a:t>
            </a:r>
          </a:p>
          <a:p>
            <a:pPr lvl="2"/>
            <a:r>
              <a:rPr lang="en-US" dirty="0"/>
              <a:t>Withhold like a normal pay period for regular wages and withhold 6.25% on the supplemental wages</a:t>
            </a:r>
          </a:p>
          <a:p>
            <a:pPr lvl="1"/>
            <a:r>
              <a:rPr lang="en-US" sz="2000" dirty="0"/>
              <a:t>If you pay supplemental wages separately from regular wages</a:t>
            </a:r>
          </a:p>
          <a:p>
            <a:pPr lvl="2"/>
            <a:r>
              <a:rPr lang="en-US" dirty="0"/>
              <a:t>Withhold 6.25% on the supplemental wages regardless of withholding allowances</a:t>
            </a:r>
          </a:p>
          <a:p>
            <a:endParaRPr lang="en-US" dirty="0"/>
          </a:p>
        </p:txBody>
      </p:sp>
    </p:spTree>
    <p:extLst>
      <p:ext uri="{BB962C8B-B14F-4D97-AF65-F5344CB8AC3E}">
        <p14:creationId xmlns:p14="http://schemas.microsoft.com/office/powerpoint/2010/main" val="401621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123"/>
          </a:xfrm>
        </p:spPr>
        <p:txBody>
          <a:bodyPr>
            <a:normAutofit/>
          </a:bodyPr>
          <a:lstStyle/>
          <a:p>
            <a:r>
              <a:rPr lang="en-US" sz="2400" dirty="0"/>
              <a:t>Wisconsin Withholdings on Supplemental Wages</a:t>
            </a:r>
          </a:p>
        </p:txBody>
      </p:sp>
      <p:sp>
        <p:nvSpPr>
          <p:cNvPr id="3" name="Content Placeholder 2"/>
          <p:cNvSpPr>
            <a:spLocks noGrp="1"/>
          </p:cNvSpPr>
          <p:nvPr>
            <p:ph idx="1"/>
          </p:nvPr>
        </p:nvSpPr>
        <p:spPr>
          <a:xfrm>
            <a:off x="838200" y="841248"/>
            <a:ext cx="10515600" cy="4351338"/>
          </a:xfrm>
        </p:spPr>
        <p:txBody>
          <a:bodyPr/>
          <a:lstStyle/>
          <a:p>
            <a:r>
              <a:rPr lang="en-US" sz="2000" dirty="0"/>
              <a:t>If paid with regular wages, withhold as if supplemental wages were one</a:t>
            </a:r>
          </a:p>
          <a:p>
            <a:r>
              <a:rPr lang="en-US" sz="2000" dirty="0"/>
              <a:t>If paid between regular payroll periods, determine the tax by adding the supplemental wages to the current payroll period or last preceding payroll period within the same calendar year</a:t>
            </a:r>
          </a:p>
          <a:p>
            <a:r>
              <a:rPr lang="en-US" sz="2000" dirty="0"/>
              <a:t>Flat percentages (on supplemental wages only)</a:t>
            </a:r>
          </a:p>
          <a:p>
            <a:endParaRPr lang="en-US" dirty="0"/>
          </a:p>
        </p:txBody>
      </p:sp>
      <p:pic>
        <p:nvPicPr>
          <p:cNvPr id="4" name="Picture 3"/>
          <p:cNvPicPr>
            <a:picLocks noChangeAspect="1"/>
          </p:cNvPicPr>
          <p:nvPr/>
        </p:nvPicPr>
        <p:blipFill>
          <a:blip r:embed="rId2"/>
          <a:stretch>
            <a:fillRect/>
          </a:stretch>
        </p:blipFill>
        <p:spPr>
          <a:xfrm>
            <a:off x="2486787" y="2685923"/>
            <a:ext cx="5123318" cy="2041525"/>
          </a:xfrm>
          <a:prstGeom prst="rect">
            <a:avLst/>
          </a:prstGeom>
        </p:spPr>
      </p:pic>
    </p:spTree>
    <p:extLst>
      <p:ext uri="{BB962C8B-B14F-4D97-AF65-F5344CB8AC3E}">
        <p14:creationId xmlns:p14="http://schemas.microsoft.com/office/powerpoint/2010/main" val="398407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4138"/>
          </a:xfrm>
        </p:spPr>
        <p:txBody>
          <a:bodyPr>
            <a:normAutofit/>
          </a:bodyPr>
          <a:lstStyle/>
          <a:p>
            <a:r>
              <a:rPr lang="en-US" sz="2400" dirty="0"/>
              <a:t>401(k), 403(b), Simple IRAs</a:t>
            </a:r>
          </a:p>
        </p:txBody>
      </p:sp>
      <p:sp>
        <p:nvSpPr>
          <p:cNvPr id="3" name="Content Placeholder 2"/>
          <p:cNvSpPr>
            <a:spLocks noGrp="1"/>
          </p:cNvSpPr>
          <p:nvPr>
            <p:ph idx="1"/>
          </p:nvPr>
        </p:nvSpPr>
        <p:spPr>
          <a:xfrm>
            <a:off x="838200" y="969264"/>
            <a:ext cx="10515600" cy="5207699"/>
          </a:xfrm>
        </p:spPr>
        <p:txBody>
          <a:bodyPr>
            <a:normAutofit/>
          </a:bodyPr>
          <a:lstStyle/>
          <a:p>
            <a:r>
              <a:rPr lang="en-US" sz="2000" dirty="0"/>
              <a:t>On W-2, pre-tax for Federal and State only; </a:t>
            </a:r>
            <a:r>
              <a:rPr lang="en-US" sz="2000" i="1" dirty="0"/>
              <a:t>not</a:t>
            </a:r>
            <a:r>
              <a:rPr lang="en-US" sz="2000" dirty="0"/>
              <a:t> deducted from Social Security, social security tips or Medicare</a:t>
            </a:r>
          </a:p>
          <a:p>
            <a:r>
              <a:rPr lang="en-US" sz="2000" dirty="0"/>
              <a:t>401(k) Roth Contributions are after-tax contributions</a:t>
            </a:r>
          </a:p>
          <a:p>
            <a:r>
              <a:rPr lang="en-US" sz="2000" dirty="0"/>
              <a:t>Note – 401(k) and Roth 401(k) combined total may not go over the max allowed</a:t>
            </a:r>
          </a:p>
        </p:txBody>
      </p:sp>
    </p:spTree>
    <p:extLst>
      <p:ext uri="{BB962C8B-B14F-4D97-AF65-F5344CB8AC3E}">
        <p14:creationId xmlns:p14="http://schemas.microsoft.com/office/powerpoint/2010/main" val="382440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8419"/>
          </a:xfrm>
        </p:spPr>
        <p:txBody>
          <a:bodyPr>
            <a:normAutofit/>
          </a:bodyPr>
          <a:lstStyle/>
          <a:p>
            <a:r>
              <a:rPr lang="en-US" sz="2400" dirty="0"/>
              <a:t>Form W-2, Box 13 Retirement Plan</a:t>
            </a:r>
          </a:p>
        </p:txBody>
      </p:sp>
      <p:sp>
        <p:nvSpPr>
          <p:cNvPr id="3" name="Content Placeholder 2"/>
          <p:cNvSpPr>
            <a:spLocks noGrp="1"/>
          </p:cNvSpPr>
          <p:nvPr>
            <p:ph idx="1"/>
          </p:nvPr>
        </p:nvSpPr>
        <p:spPr/>
        <p:txBody>
          <a:bodyPr>
            <a:normAutofit/>
          </a:bodyPr>
          <a:lstStyle/>
          <a:p>
            <a:pPr marL="0" indent="0">
              <a:buNone/>
            </a:pPr>
            <a:endParaRPr lang="en-US" sz="2000" dirty="0"/>
          </a:p>
        </p:txBody>
      </p:sp>
      <p:pic>
        <p:nvPicPr>
          <p:cNvPr id="4" name="Content Placeholder 3"/>
          <p:cNvPicPr>
            <a:picLocks noChangeAspect="1"/>
          </p:cNvPicPr>
          <p:nvPr/>
        </p:nvPicPr>
        <p:blipFill>
          <a:blip r:embed="rId2"/>
          <a:stretch>
            <a:fillRect/>
          </a:stretch>
        </p:blipFill>
        <p:spPr>
          <a:xfrm>
            <a:off x="682671" y="1705310"/>
            <a:ext cx="8546627" cy="3447379"/>
          </a:xfrm>
          <a:prstGeom prst="rect">
            <a:avLst/>
          </a:prstGeom>
        </p:spPr>
      </p:pic>
      <p:sp>
        <p:nvSpPr>
          <p:cNvPr id="5" name="Rectangle 4"/>
          <p:cNvSpPr/>
          <p:nvPr/>
        </p:nvSpPr>
        <p:spPr>
          <a:xfrm>
            <a:off x="2619672" y="1104638"/>
            <a:ext cx="4672626" cy="369332"/>
          </a:xfrm>
          <a:prstGeom prst="rect">
            <a:avLst/>
          </a:prstGeom>
        </p:spPr>
        <p:txBody>
          <a:bodyPr wrap="none">
            <a:spAutoFit/>
          </a:bodyPr>
          <a:lstStyle/>
          <a:p>
            <a:r>
              <a:rPr lang="en-US" dirty="0"/>
              <a:t>To check the box or not to check the box?</a:t>
            </a:r>
          </a:p>
        </p:txBody>
      </p:sp>
    </p:spTree>
    <p:extLst>
      <p:ext uri="{BB962C8B-B14F-4D97-AF65-F5344CB8AC3E}">
        <p14:creationId xmlns:p14="http://schemas.microsoft.com/office/powerpoint/2010/main" val="308042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Box 12 Codes for Retirement Plans</a:t>
            </a:r>
          </a:p>
        </p:txBody>
      </p:sp>
      <p:sp>
        <p:nvSpPr>
          <p:cNvPr id="3" name="Content Placeholder 2"/>
          <p:cNvSpPr>
            <a:spLocks noGrp="1"/>
          </p:cNvSpPr>
          <p:nvPr>
            <p:ph idx="1"/>
          </p:nvPr>
        </p:nvSpPr>
        <p:spPr/>
        <p:txBody>
          <a:bodyPr/>
          <a:lstStyle/>
          <a:p>
            <a:pPr marL="0" indent="0">
              <a:buNone/>
            </a:pPr>
            <a:endParaRPr lang="en-US" dirty="0"/>
          </a:p>
        </p:txBody>
      </p:sp>
      <p:pic>
        <p:nvPicPr>
          <p:cNvPr id="4" name="Content Placeholder 3"/>
          <p:cNvPicPr>
            <a:picLocks noChangeAspect="1"/>
          </p:cNvPicPr>
          <p:nvPr/>
        </p:nvPicPr>
        <p:blipFill>
          <a:blip r:embed="rId2"/>
          <a:stretch>
            <a:fillRect/>
          </a:stretch>
        </p:blipFill>
        <p:spPr>
          <a:xfrm>
            <a:off x="2118243" y="1324928"/>
            <a:ext cx="6269410" cy="4708525"/>
          </a:xfrm>
          <a:prstGeom prst="rect">
            <a:avLst/>
          </a:prstGeom>
        </p:spPr>
      </p:pic>
    </p:spTree>
    <p:extLst>
      <p:ext uri="{BB962C8B-B14F-4D97-AF65-F5344CB8AC3E}">
        <p14:creationId xmlns:p14="http://schemas.microsoft.com/office/powerpoint/2010/main" val="288245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3970"/>
          </a:xfrm>
        </p:spPr>
        <p:txBody>
          <a:bodyPr anchor="ctr">
            <a:normAutofit/>
          </a:bodyPr>
          <a:lstStyle/>
          <a:p>
            <a:r>
              <a:rPr lang="en-US" dirty="0"/>
              <a:t>Reconciliation Spreadsheet</a:t>
            </a:r>
          </a:p>
        </p:txBody>
      </p:sp>
      <p:pic>
        <p:nvPicPr>
          <p:cNvPr id="7" name="Content Placeholder 6">
            <a:extLst>
              <a:ext uri="{FF2B5EF4-FFF2-40B4-BE49-F238E27FC236}">
                <a16:creationId xmlns:a16="http://schemas.microsoft.com/office/drawing/2014/main" id="{01DE5DD6-456C-4F7E-B11E-EA4A6C9D9775}"/>
              </a:ext>
            </a:extLst>
          </p:cNvPr>
          <p:cNvPicPr>
            <a:picLocks noGrp="1" noChangeAspect="1"/>
          </p:cNvPicPr>
          <p:nvPr>
            <p:ph idx="1"/>
          </p:nvPr>
        </p:nvPicPr>
        <p:blipFill>
          <a:blip r:embed="rId2"/>
          <a:stretch>
            <a:fillRect/>
          </a:stretch>
        </p:blipFill>
        <p:spPr>
          <a:xfrm>
            <a:off x="900526" y="1186948"/>
            <a:ext cx="7421493" cy="5305926"/>
          </a:xfrm>
          <a:noFill/>
        </p:spPr>
      </p:pic>
      <p:pic>
        <p:nvPicPr>
          <p:cNvPr id="4" name="Picture 3">
            <a:extLst>
              <a:ext uri="{FF2B5EF4-FFF2-40B4-BE49-F238E27FC236}">
                <a16:creationId xmlns:a16="http://schemas.microsoft.com/office/drawing/2014/main" id="{1C2E44F6-F141-6491-D1ED-65270DCB1326}"/>
              </a:ext>
            </a:extLst>
          </p:cNvPr>
          <p:cNvPicPr>
            <a:picLocks noChangeAspect="1"/>
          </p:cNvPicPr>
          <p:nvPr/>
        </p:nvPicPr>
        <p:blipFill>
          <a:blip r:embed="rId3"/>
          <a:stretch>
            <a:fillRect/>
          </a:stretch>
        </p:blipFill>
        <p:spPr>
          <a:xfrm>
            <a:off x="4611272" y="1328254"/>
            <a:ext cx="733527" cy="295316"/>
          </a:xfrm>
          <a:prstGeom prst="rect">
            <a:avLst/>
          </a:prstGeom>
        </p:spPr>
      </p:pic>
    </p:spTree>
    <p:extLst>
      <p:ext uri="{BB962C8B-B14F-4D97-AF65-F5344CB8AC3E}">
        <p14:creationId xmlns:p14="http://schemas.microsoft.com/office/powerpoint/2010/main" val="211963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035D-3F38-4E53-8B31-94855BB95F9D}"/>
              </a:ext>
            </a:extLst>
          </p:cNvPr>
          <p:cNvSpPr>
            <a:spLocks noGrp="1"/>
          </p:cNvSpPr>
          <p:nvPr>
            <p:ph type="title"/>
          </p:nvPr>
        </p:nvSpPr>
        <p:spPr>
          <a:xfrm>
            <a:off x="838200" y="365126"/>
            <a:ext cx="10515600" cy="787400"/>
          </a:xfrm>
        </p:spPr>
        <p:txBody>
          <a:bodyPr>
            <a:normAutofit/>
          </a:bodyPr>
          <a:lstStyle/>
          <a:p>
            <a:r>
              <a:rPr lang="en-US" sz="2400" dirty="0"/>
              <a:t>Qualified Sick and Family Leave Wages</a:t>
            </a:r>
          </a:p>
        </p:txBody>
      </p:sp>
      <p:sp>
        <p:nvSpPr>
          <p:cNvPr id="3" name="Content Placeholder 2">
            <a:extLst>
              <a:ext uri="{FF2B5EF4-FFF2-40B4-BE49-F238E27FC236}">
                <a16:creationId xmlns:a16="http://schemas.microsoft.com/office/drawing/2014/main" id="{76526E6A-70A3-48F0-8837-C3C7795059BB}"/>
              </a:ext>
            </a:extLst>
          </p:cNvPr>
          <p:cNvSpPr>
            <a:spLocks noGrp="1"/>
          </p:cNvSpPr>
          <p:nvPr>
            <p:ph idx="1"/>
          </p:nvPr>
        </p:nvSpPr>
        <p:spPr>
          <a:xfrm>
            <a:off x="838200" y="1152526"/>
            <a:ext cx="10515600" cy="5024437"/>
          </a:xfrm>
        </p:spPr>
        <p:txBody>
          <a:bodyPr>
            <a:normAutofit/>
          </a:bodyPr>
          <a:lstStyle/>
          <a:p>
            <a:r>
              <a:rPr lang="en-US" sz="2000" dirty="0"/>
              <a:t>Form 941 </a:t>
            </a:r>
          </a:p>
          <a:p>
            <a:pPr lvl="1"/>
            <a:r>
              <a:rPr lang="en-US" sz="1600" dirty="0"/>
              <a:t>Qualified sick leave wages and qualified family leave wages paid during a quarter of 2023 for leave taken after 3/31/20 and before 4/1/21 are reported on lines 5a(</a:t>
            </a:r>
            <a:r>
              <a:rPr lang="en-US" sz="1600" dirty="0" err="1"/>
              <a:t>i</a:t>
            </a:r>
            <a:r>
              <a:rPr lang="en-US" sz="1600" dirty="0"/>
              <a:t>) and 5a(ii).  </a:t>
            </a:r>
          </a:p>
          <a:p>
            <a:pPr lvl="1"/>
            <a:r>
              <a:rPr lang="en-US" sz="1600" dirty="0"/>
              <a:t>Qualified sick leave wages and qualified family leave wages paid during a quarter of 2023 for leave taken after 3/31/21 and before 10/1/21 are reported on line 5a(</a:t>
            </a:r>
            <a:r>
              <a:rPr lang="en-US" sz="1600" dirty="0" err="1"/>
              <a:t>i</a:t>
            </a:r>
            <a:r>
              <a:rPr lang="en-US" sz="1600" dirty="0"/>
              <a:t>) and 5a(ii).</a:t>
            </a:r>
          </a:p>
        </p:txBody>
      </p:sp>
    </p:spTree>
    <p:extLst>
      <p:ext uri="{BB962C8B-B14F-4D97-AF65-F5344CB8AC3E}">
        <p14:creationId xmlns:p14="http://schemas.microsoft.com/office/powerpoint/2010/main" val="55655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999421"/>
          </a:xfrm>
        </p:spPr>
        <p:txBody>
          <a:bodyPr/>
          <a:lstStyle/>
          <a:p>
            <a:r>
              <a:rPr lang="en-US" dirty="0"/>
              <a:t>Pre-Tax Benefits</a:t>
            </a:r>
          </a:p>
        </p:txBody>
      </p:sp>
    </p:spTree>
    <p:extLst>
      <p:ext uri="{BB962C8B-B14F-4D97-AF65-F5344CB8AC3E}">
        <p14:creationId xmlns:p14="http://schemas.microsoft.com/office/powerpoint/2010/main" val="372645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4411"/>
          </a:xfrm>
        </p:spPr>
        <p:txBody>
          <a:bodyPr>
            <a:normAutofit/>
          </a:bodyPr>
          <a:lstStyle/>
          <a:p>
            <a:r>
              <a:rPr lang="en-US" sz="2400" dirty="0"/>
              <a:t>Tax-Favored Health Plans	</a:t>
            </a:r>
          </a:p>
        </p:txBody>
      </p:sp>
      <p:sp>
        <p:nvSpPr>
          <p:cNvPr id="3" name="Content Placeholder 2"/>
          <p:cNvSpPr>
            <a:spLocks noGrp="1"/>
          </p:cNvSpPr>
          <p:nvPr>
            <p:ph idx="1"/>
          </p:nvPr>
        </p:nvSpPr>
        <p:spPr>
          <a:xfrm>
            <a:off x="838200" y="859536"/>
            <a:ext cx="10515600" cy="5517513"/>
          </a:xfrm>
        </p:spPr>
        <p:txBody>
          <a:bodyPr>
            <a:normAutofit fontScale="92500" lnSpcReduction="20000"/>
          </a:bodyPr>
          <a:lstStyle/>
          <a:p>
            <a:pPr marL="514350" indent="-514350">
              <a:buFont typeface="+mj-lt"/>
              <a:buAutoNum type="arabicPeriod"/>
            </a:pPr>
            <a:r>
              <a:rPr lang="en-US" sz="2000" u="sng" dirty="0"/>
              <a:t>Health Savings Account (HSA)</a:t>
            </a:r>
          </a:p>
          <a:p>
            <a:pPr lvl="1"/>
            <a:r>
              <a:rPr lang="en-US" sz="2000" dirty="0"/>
              <a:t>Benefits:</a:t>
            </a:r>
          </a:p>
          <a:p>
            <a:pPr lvl="2"/>
            <a:r>
              <a:rPr lang="en-US" dirty="0"/>
              <a:t>Contributions are Pre-Tax</a:t>
            </a:r>
          </a:p>
          <a:p>
            <a:pPr lvl="2"/>
            <a:r>
              <a:rPr lang="en-US" dirty="0"/>
              <a:t>Permitted to take distribution at any time; only qualified medical expenses can be reported as nontaxable.</a:t>
            </a:r>
          </a:p>
          <a:p>
            <a:pPr lvl="2"/>
            <a:r>
              <a:rPr lang="en-US" dirty="0"/>
              <a:t>Interest/earnings are tax free</a:t>
            </a:r>
          </a:p>
          <a:p>
            <a:pPr lvl="2"/>
            <a:r>
              <a:rPr lang="en-US" dirty="0"/>
              <a:t>Portable</a:t>
            </a:r>
          </a:p>
          <a:p>
            <a:pPr lvl="2"/>
            <a:r>
              <a:rPr lang="en-US" dirty="0"/>
              <a:t>Can carry forward</a:t>
            </a:r>
          </a:p>
          <a:p>
            <a:pPr lvl="1"/>
            <a:r>
              <a:rPr lang="en-US" sz="2000" dirty="0"/>
              <a:t>Qualifications:</a:t>
            </a:r>
          </a:p>
          <a:p>
            <a:pPr lvl="2"/>
            <a:r>
              <a:rPr lang="en-US" dirty="0"/>
              <a:t>Must be covered under a high deductible health plan (HDHP)</a:t>
            </a:r>
          </a:p>
          <a:p>
            <a:pPr lvl="3"/>
            <a:r>
              <a:rPr lang="en-US" sz="2000" dirty="0"/>
              <a:t>2023 - $3,850 single; $7,750 family</a:t>
            </a:r>
          </a:p>
          <a:p>
            <a:pPr lvl="3"/>
            <a:r>
              <a:rPr lang="en-US" sz="2000" dirty="0"/>
              <a:t>2024 - $4,150 single; $8,300 family</a:t>
            </a:r>
          </a:p>
          <a:p>
            <a:pPr lvl="3"/>
            <a:r>
              <a:rPr lang="en-US" sz="2000" dirty="0"/>
              <a:t>Additional contribution of $1,000 if 55 or older</a:t>
            </a:r>
          </a:p>
          <a:p>
            <a:pPr lvl="2"/>
            <a:r>
              <a:rPr lang="en-US" dirty="0"/>
              <a:t>Cannot have other health coverage except what is permitted</a:t>
            </a:r>
          </a:p>
          <a:p>
            <a:pPr lvl="2"/>
            <a:r>
              <a:rPr lang="en-US" dirty="0"/>
              <a:t>Aren’t enrolled in Medicare</a:t>
            </a:r>
          </a:p>
          <a:p>
            <a:pPr lvl="2"/>
            <a:r>
              <a:rPr lang="en-US" dirty="0"/>
              <a:t>Cannot be claimed as a dependent on someone else’s tax return</a:t>
            </a:r>
          </a:p>
          <a:p>
            <a:pPr marL="685800" lvl="2" indent="-222250"/>
            <a:r>
              <a:rPr lang="en-US" dirty="0"/>
              <a:t>Partners and 2% or greater shareholders of an S corporation are not eligible for salary reduction (pre-tax) contribution to an HSA</a:t>
            </a:r>
          </a:p>
          <a:p>
            <a:pPr marL="685800" lvl="2" indent="-222250"/>
            <a:r>
              <a:rPr lang="en-US" dirty="0"/>
              <a:t>HSA contributions of a 2% S-Corp shareholders should be noted in Box 14 of the W-2 along with the amount of health insurance paid.</a:t>
            </a:r>
          </a:p>
        </p:txBody>
      </p:sp>
    </p:spTree>
    <p:extLst>
      <p:ext uri="{BB962C8B-B14F-4D97-AF65-F5344CB8AC3E}">
        <p14:creationId xmlns:p14="http://schemas.microsoft.com/office/powerpoint/2010/main" val="292265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8069"/>
            <a:ext cx="10515600" cy="5798894"/>
          </a:xfrm>
        </p:spPr>
        <p:txBody>
          <a:bodyPr>
            <a:normAutofit/>
          </a:bodyPr>
          <a:lstStyle/>
          <a:p>
            <a:pPr marL="514350" indent="-514350">
              <a:buFont typeface="+mj-lt"/>
              <a:buAutoNum type="arabicPeriod" startAt="2"/>
            </a:pPr>
            <a:r>
              <a:rPr lang="en-US" sz="2000" u="sng" dirty="0"/>
              <a:t>Medical Savings Account (MSA)</a:t>
            </a:r>
          </a:p>
          <a:p>
            <a:pPr lvl="1"/>
            <a:r>
              <a:rPr lang="en-US" sz="2000" dirty="0"/>
              <a:t>Benefits:</a:t>
            </a:r>
          </a:p>
          <a:p>
            <a:pPr lvl="2"/>
            <a:r>
              <a:rPr lang="en-US" dirty="0"/>
              <a:t>Claim a tax deduction on your 1040 for your contributions (Form 8853); only qualified medical expenses are deductible</a:t>
            </a:r>
          </a:p>
          <a:p>
            <a:pPr lvl="2"/>
            <a:r>
              <a:rPr lang="en-US" dirty="0"/>
              <a:t>Interest/earnings are tax free</a:t>
            </a:r>
          </a:p>
          <a:p>
            <a:pPr lvl="2"/>
            <a:r>
              <a:rPr lang="en-US" dirty="0"/>
              <a:t>Portable</a:t>
            </a:r>
          </a:p>
          <a:p>
            <a:pPr lvl="2"/>
            <a:r>
              <a:rPr lang="en-US" dirty="0"/>
              <a:t>Can carry forward</a:t>
            </a:r>
          </a:p>
          <a:p>
            <a:pPr lvl="1"/>
            <a:r>
              <a:rPr lang="en-US" sz="2000" dirty="0"/>
              <a:t>Qualifications:</a:t>
            </a:r>
          </a:p>
          <a:p>
            <a:pPr lvl="2"/>
            <a:r>
              <a:rPr lang="en-US" dirty="0"/>
              <a:t>Employee of a small employer (50 or fewer employees during either of the last 2 calendar years)</a:t>
            </a:r>
          </a:p>
          <a:p>
            <a:pPr lvl="2"/>
            <a:r>
              <a:rPr lang="en-US" dirty="0"/>
              <a:t>Self-employed person, self-only or family HDHP</a:t>
            </a:r>
          </a:p>
          <a:p>
            <a:pPr lvl="2"/>
            <a:r>
              <a:rPr lang="en-US" dirty="0"/>
              <a:t>Cannot have health or Medicare coverage</a:t>
            </a:r>
          </a:p>
          <a:p>
            <a:pPr marL="685800" lvl="2"/>
            <a:r>
              <a:rPr lang="en-US" dirty="0"/>
              <a:t>Annual limit of 75% of the annual deductible of HDHP; 65% for self-only plan</a:t>
            </a:r>
          </a:p>
          <a:p>
            <a:pPr marL="685800" lvl="2"/>
            <a:r>
              <a:rPr lang="en-US" dirty="0"/>
              <a:t>Employee, employer, self-employed can make contributions; employer and employee cannot make contribution in the same year</a:t>
            </a:r>
          </a:p>
          <a:p>
            <a:pPr marL="0" indent="0">
              <a:buNone/>
            </a:pPr>
            <a:endParaRPr lang="en-US" sz="2000" dirty="0"/>
          </a:p>
          <a:p>
            <a:endParaRPr lang="en-US" sz="2000" dirty="0"/>
          </a:p>
        </p:txBody>
      </p:sp>
    </p:spTree>
    <p:extLst>
      <p:ext uri="{BB962C8B-B14F-4D97-AF65-F5344CB8AC3E}">
        <p14:creationId xmlns:p14="http://schemas.microsoft.com/office/powerpoint/2010/main" val="398627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r>
              <a:rPr lang="en-US" sz="2400" dirty="0">
                <a:solidFill>
                  <a:srgbClr val="1C3F94"/>
                </a:solidFill>
              </a:rPr>
              <a:t>Topics</a:t>
            </a:r>
            <a:endParaRPr lang="en-US" sz="2400" dirty="0"/>
          </a:p>
        </p:txBody>
      </p:sp>
      <p:sp>
        <p:nvSpPr>
          <p:cNvPr id="3" name="Content Placeholder 2"/>
          <p:cNvSpPr>
            <a:spLocks noGrp="1"/>
          </p:cNvSpPr>
          <p:nvPr>
            <p:ph idx="1"/>
          </p:nvPr>
        </p:nvSpPr>
        <p:spPr>
          <a:xfrm>
            <a:off x="838200" y="896112"/>
            <a:ext cx="10515600" cy="5070539"/>
          </a:xfrm>
        </p:spPr>
        <p:txBody>
          <a:bodyPr>
            <a:normAutofit/>
          </a:bodyPr>
          <a:lstStyle/>
          <a:p>
            <a:r>
              <a:rPr lang="en-US" sz="2000" dirty="0"/>
              <a:t>2023-2024 Changes </a:t>
            </a:r>
          </a:p>
          <a:p>
            <a:r>
              <a:rPr lang="en-US" sz="2000" dirty="0"/>
              <a:t>W-2 Information</a:t>
            </a:r>
          </a:p>
          <a:p>
            <a:r>
              <a:rPr lang="en-US" sz="2000" dirty="0"/>
              <a:t>Pre-tax benefits</a:t>
            </a:r>
          </a:p>
          <a:p>
            <a:r>
              <a:rPr lang="en-US" sz="2000" dirty="0"/>
              <a:t>Fringe Benefits</a:t>
            </a:r>
          </a:p>
          <a:p>
            <a:r>
              <a:rPr lang="en-US" sz="2000" dirty="0"/>
              <a:t>Employee vs. Independent Contractor</a:t>
            </a:r>
          </a:p>
          <a:p>
            <a:r>
              <a:rPr lang="en-US" sz="2000" dirty="0"/>
              <a:t>Affordable Care Act (ACA)</a:t>
            </a:r>
          </a:p>
          <a:p>
            <a:r>
              <a:rPr lang="en-US" sz="2000" dirty="0"/>
              <a:t>Miscellaneous</a:t>
            </a:r>
          </a:p>
        </p:txBody>
      </p:sp>
    </p:spTree>
    <p:extLst>
      <p:ext uri="{BB962C8B-B14F-4D97-AF65-F5344CB8AC3E}">
        <p14:creationId xmlns:p14="http://schemas.microsoft.com/office/powerpoint/2010/main" val="295577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8056"/>
            <a:ext cx="10515600" cy="5728907"/>
          </a:xfrm>
        </p:spPr>
        <p:txBody>
          <a:bodyPr>
            <a:normAutofit/>
          </a:bodyPr>
          <a:lstStyle/>
          <a:p>
            <a:pPr marL="514350" indent="-514350">
              <a:buFont typeface="+mj-lt"/>
              <a:buAutoNum type="arabicPeriod" startAt="3"/>
            </a:pPr>
            <a:r>
              <a:rPr lang="en-US" sz="2000" u="sng" dirty="0"/>
              <a:t>Health Reimbursement Arrangements (HRA)</a:t>
            </a:r>
          </a:p>
          <a:p>
            <a:pPr lvl="1"/>
            <a:r>
              <a:rPr lang="en-US" sz="2000" dirty="0"/>
              <a:t>Funded solely by an employer</a:t>
            </a:r>
          </a:p>
          <a:p>
            <a:pPr lvl="1"/>
            <a:r>
              <a:rPr lang="en-US" sz="2000" dirty="0"/>
              <a:t>Employees reimbursed tax free for qualified medical expenses</a:t>
            </a:r>
          </a:p>
          <a:p>
            <a:pPr lvl="1"/>
            <a:r>
              <a:rPr lang="en-US" sz="2000" dirty="0"/>
              <a:t>No limit on amount of money your employer can contribute</a:t>
            </a:r>
          </a:p>
          <a:p>
            <a:pPr lvl="1"/>
            <a:r>
              <a:rPr lang="en-US" sz="2000" dirty="0"/>
              <a:t>Can be carried over to following year</a:t>
            </a:r>
          </a:p>
          <a:p>
            <a:r>
              <a:rPr lang="en-US" sz="2000" dirty="0"/>
              <a:t>Qualified Small Employer HRA</a:t>
            </a:r>
          </a:p>
          <a:p>
            <a:pPr lvl="1"/>
            <a:r>
              <a:rPr lang="en-US" sz="2000" dirty="0"/>
              <a:t>Fewer than 50 full-time or equivalent employees</a:t>
            </a:r>
          </a:p>
          <a:p>
            <a:pPr lvl="2"/>
            <a:r>
              <a:rPr lang="en-US" dirty="0"/>
              <a:t>2023 limit $5,850 individual – $11,800 family</a:t>
            </a:r>
          </a:p>
          <a:p>
            <a:pPr lvl="2"/>
            <a:r>
              <a:rPr lang="en-US" dirty="0"/>
              <a:t>2024 limit $6,150 individual - $12,450 family</a:t>
            </a:r>
          </a:p>
          <a:p>
            <a:pPr marL="914400" lvl="2" indent="0">
              <a:buNone/>
            </a:pPr>
            <a:endParaRPr lang="en-US" dirty="0"/>
          </a:p>
          <a:p>
            <a:pPr marL="514350" indent="-514350">
              <a:buFont typeface="+mj-lt"/>
              <a:buAutoNum type="arabicPeriod" startAt="4"/>
            </a:pPr>
            <a:r>
              <a:rPr lang="en-US" sz="2000" u="sng" dirty="0"/>
              <a:t>Flexible Spending Arrangements (FSA) </a:t>
            </a:r>
          </a:p>
          <a:p>
            <a:pPr marL="971550" lvl="1" indent="-514350">
              <a:buFont typeface="+mj-lt"/>
              <a:buAutoNum type="alphaLcPeriod"/>
            </a:pPr>
            <a:r>
              <a:rPr lang="en-US" sz="2000" dirty="0"/>
              <a:t>Medical Care Reimbursements (Health FSA)</a:t>
            </a:r>
          </a:p>
          <a:p>
            <a:pPr marL="971550" lvl="1" indent="-514350">
              <a:buFont typeface="+mj-lt"/>
              <a:buAutoNum type="alphaLcPeriod"/>
            </a:pPr>
            <a:r>
              <a:rPr lang="en-US" sz="2000" dirty="0"/>
              <a:t>Dependent Care Assistance</a:t>
            </a:r>
          </a:p>
          <a:p>
            <a:pPr marL="971550" lvl="1" indent="-514350">
              <a:buFont typeface="+mj-lt"/>
              <a:buAutoNum type="alphaLcPeriod"/>
            </a:pPr>
            <a:r>
              <a:rPr lang="en-US" sz="2000" dirty="0"/>
              <a:t>Adoption Assistance</a:t>
            </a:r>
          </a:p>
          <a:p>
            <a:pPr lvl="2"/>
            <a:endParaRPr lang="en-US" dirty="0"/>
          </a:p>
        </p:txBody>
      </p:sp>
    </p:spTree>
    <p:extLst>
      <p:ext uri="{BB962C8B-B14F-4D97-AF65-F5344CB8AC3E}">
        <p14:creationId xmlns:p14="http://schemas.microsoft.com/office/powerpoint/2010/main" val="2823082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5811203"/>
          </a:xfrm>
        </p:spPr>
        <p:txBody>
          <a:bodyPr>
            <a:normAutofit fontScale="92500" lnSpcReduction="20000"/>
          </a:bodyPr>
          <a:lstStyle/>
          <a:p>
            <a:pPr marL="0" lvl="1" indent="0">
              <a:buNone/>
            </a:pPr>
            <a:r>
              <a:rPr lang="en-US" sz="2200" dirty="0"/>
              <a:t>Health FSA</a:t>
            </a:r>
          </a:p>
          <a:p>
            <a:pPr lvl="1"/>
            <a:r>
              <a:rPr lang="en-US" sz="2200" dirty="0"/>
              <a:t>Funded through voluntary salary deduction (pre-tax); employer can also contribute if specified in the plan</a:t>
            </a:r>
          </a:p>
          <a:p>
            <a:pPr lvl="1"/>
            <a:r>
              <a:rPr lang="en-US" sz="2200" dirty="0"/>
              <a:t>Max contribution of $3,050/year	</a:t>
            </a:r>
          </a:p>
          <a:p>
            <a:pPr lvl="1"/>
            <a:r>
              <a:rPr lang="en-US" sz="2200" dirty="0"/>
              <a:t>Benefits: </a:t>
            </a:r>
          </a:p>
          <a:p>
            <a:pPr lvl="2"/>
            <a:r>
              <a:rPr lang="en-US" sz="1900" dirty="0"/>
              <a:t>Employee reimbursed for medical expenses</a:t>
            </a:r>
          </a:p>
          <a:p>
            <a:pPr lvl="2"/>
            <a:r>
              <a:rPr lang="en-US" sz="1900" dirty="0"/>
              <a:t>Employer contributions excluded from gross income</a:t>
            </a:r>
          </a:p>
          <a:p>
            <a:pPr marL="685800" lvl="2"/>
            <a:r>
              <a:rPr lang="en-US" sz="2200" dirty="0"/>
              <a:t>Qualifications</a:t>
            </a:r>
          </a:p>
          <a:p>
            <a:pPr marL="1143000" lvl="3"/>
            <a:r>
              <a:rPr lang="en-US" sz="1900" dirty="0"/>
              <a:t>Employer-established</a:t>
            </a:r>
          </a:p>
          <a:p>
            <a:pPr marL="1143000" lvl="3"/>
            <a:r>
              <a:rPr lang="en-US" sz="1900" dirty="0"/>
              <a:t>Self-employed are not eligible </a:t>
            </a:r>
          </a:p>
          <a:p>
            <a:pPr marL="685800" lvl="3"/>
            <a:r>
              <a:rPr lang="en-US" sz="2200" dirty="0"/>
              <a:t>Employer may match up to $500 to FSA; starting at $501, employers can only make dollar-for-dollar match</a:t>
            </a:r>
          </a:p>
          <a:p>
            <a:pPr lvl="1"/>
            <a:r>
              <a:rPr lang="en-US" sz="2200" dirty="0"/>
              <a:t>Employer may utilize Carryover or Grace Period option under special rule for health or dependent care FSA:</a:t>
            </a:r>
          </a:p>
          <a:p>
            <a:pPr lvl="2"/>
            <a:r>
              <a:rPr lang="en-US" sz="1900" dirty="0"/>
              <a:t>Carryover option</a:t>
            </a:r>
          </a:p>
          <a:p>
            <a:pPr lvl="3"/>
            <a:r>
              <a:rPr lang="en-US" sz="1900" dirty="0"/>
              <a:t>Employee </a:t>
            </a:r>
            <a:r>
              <a:rPr lang="en-US" sz="1900" i="1" dirty="0"/>
              <a:t>may</a:t>
            </a:r>
            <a:r>
              <a:rPr lang="en-US" sz="1900" dirty="0"/>
              <a:t> be able to carry over $610 in 2023 of unused funds to the following plan year</a:t>
            </a:r>
          </a:p>
          <a:p>
            <a:pPr lvl="2"/>
            <a:r>
              <a:rPr lang="en-US" sz="1900" dirty="0"/>
              <a:t>Grace Period option</a:t>
            </a:r>
          </a:p>
          <a:p>
            <a:pPr lvl="3"/>
            <a:r>
              <a:rPr lang="en-US" sz="1900" dirty="0"/>
              <a:t>Employee has 2 ½ months after end of plan year to incur eligible expenses</a:t>
            </a:r>
          </a:p>
          <a:p>
            <a:pPr marL="1143000" lvl="3"/>
            <a:r>
              <a:rPr lang="en-US" sz="1900" i="1" dirty="0"/>
              <a:t>Special Covid-19 relief  that gave employers the option to allow employees to carry over their unspent 2021 balance into 2022, has not been extended into 2023.</a:t>
            </a:r>
          </a:p>
          <a:p>
            <a:pPr marL="457200" lvl="1" indent="0">
              <a:buNone/>
            </a:pPr>
            <a:endParaRPr lang="en-US" dirty="0"/>
          </a:p>
          <a:p>
            <a:pPr marL="1143000" lvl="3"/>
            <a:endParaRPr lang="en-US" dirty="0"/>
          </a:p>
          <a:p>
            <a:pPr marL="1143000" lvl="3"/>
            <a:endParaRPr lang="en-US" dirty="0"/>
          </a:p>
          <a:p>
            <a:pPr marL="1143000" lvl="3"/>
            <a:endParaRPr lang="en-US" dirty="0"/>
          </a:p>
          <a:p>
            <a:pPr marL="1143000" lvl="3"/>
            <a:endParaRPr lang="en-US" dirty="0"/>
          </a:p>
        </p:txBody>
      </p:sp>
    </p:spTree>
    <p:extLst>
      <p:ext uri="{BB962C8B-B14F-4D97-AF65-F5344CB8AC3E}">
        <p14:creationId xmlns:p14="http://schemas.microsoft.com/office/powerpoint/2010/main" val="383382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
            <a:ext cx="10515600" cy="6067235"/>
          </a:xfrm>
        </p:spPr>
        <p:txBody>
          <a:bodyPr>
            <a:normAutofit/>
          </a:bodyPr>
          <a:lstStyle/>
          <a:p>
            <a:pPr marL="0" indent="0">
              <a:buNone/>
            </a:pPr>
            <a:r>
              <a:rPr lang="en-US" sz="2000" dirty="0"/>
              <a:t>Dependent Care FSA</a:t>
            </a:r>
          </a:p>
          <a:p>
            <a:pPr lvl="1"/>
            <a:r>
              <a:rPr lang="en-US" sz="2000" dirty="0"/>
              <a:t>Pretax used to pay for day care, preschool, summer camps and non-employer sponsored before and after school programs. No overnight camps.</a:t>
            </a:r>
          </a:p>
          <a:p>
            <a:pPr lvl="1"/>
            <a:r>
              <a:rPr lang="en-US" sz="2000" dirty="0"/>
              <a:t>Expenses relating to children under 13 or special need individuals</a:t>
            </a:r>
          </a:p>
          <a:p>
            <a:pPr lvl="1"/>
            <a:r>
              <a:rPr lang="en-US" sz="2000" dirty="0"/>
              <a:t>Cannot discriminate</a:t>
            </a:r>
          </a:p>
          <a:p>
            <a:pPr lvl="1"/>
            <a:r>
              <a:rPr lang="en-US" sz="2000" dirty="0"/>
              <a:t>Limit for 2023 is $5,000</a:t>
            </a:r>
          </a:p>
          <a:p>
            <a:pPr marL="0" lvl="1" indent="0">
              <a:buNone/>
            </a:pPr>
            <a:endParaRPr lang="en-US" sz="2000" dirty="0"/>
          </a:p>
          <a:p>
            <a:pPr marL="0" lvl="1" indent="0">
              <a:buNone/>
            </a:pPr>
            <a:r>
              <a:rPr lang="en-US" sz="2000" dirty="0"/>
              <a:t>Adoption Assistance FSA</a:t>
            </a:r>
          </a:p>
          <a:p>
            <a:pPr marL="342900" lvl="1" indent="-342900"/>
            <a:r>
              <a:rPr lang="en-US" sz="2000" dirty="0"/>
              <a:t>Pretax used to pay for “necessary and reasonable expenses” relating to adopting a child. Phases out based on income</a:t>
            </a:r>
          </a:p>
          <a:p>
            <a:pPr marL="342900" lvl="1" indent="-342900"/>
            <a:r>
              <a:rPr lang="en-US" sz="2000" dirty="0"/>
              <a:t>Cannot be used to adopt their spouse’s child</a:t>
            </a:r>
          </a:p>
          <a:p>
            <a:pPr marL="800100" lvl="2" indent="-342900"/>
            <a:r>
              <a:rPr lang="en-US" dirty="0"/>
              <a:t>2023 max $15,950</a:t>
            </a:r>
          </a:p>
          <a:p>
            <a:pPr marL="800100" lvl="2" indent="-342900"/>
            <a:r>
              <a:rPr lang="en-US" dirty="0"/>
              <a:t>2024 max $16,810</a:t>
            </a:r>
          </a:p>
        </p:txBody>
      </p:sp>
    </p:spTree>
    <p:extLst>
      <p:ext uri="{BB962C8B-B14F-4D97-AF65-F5344CB8AC3E}">
        <p14:creationId xmlns:p14="http://schemas.microsoft.com/office/powerpoint/2010/main" val="198728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4995"/>
          </a:xfrm>
        </p:spPr>
        <p:txBody>
          <a:bodyPr>
            <a:normAutofit/>
          </a:bodyPr>
          <a:lstStyle/>
          <a:p>
            <a:r>
              <a:rPr lang="en-US" sz="2400" dirty="0"/>
              <a:t>Health Insurance Premiums on 2% Shareholders</a:t>
            </a:r>
          </a:p>
        </p:txBody>
      </p:sp>
      <p:sp>
        <p:nvSpPr>
          <p:cNvPr id="3" name="Content Placeholder 2"/>
          <p:cNvSpPr>
            <a:spLocks noGrp="1"/>
          </p:cNvSpPr>
          <p:nvPr>
            <p:ph idx="1"/>
          </p:nvPr>
        </p:nvSpPr>
        <p:spPr>
          <a:xfrm>
            <a:off x="838200" y="960120"/>
            <a:ext cx="10515600" cy="5216843"/>
          </a:xfrm>
        </p:spPr>
        <p:txBody>
          <a:bodyPr/>
          <a:lstStyle/>
          <a:p>
            <a:r>
              <a:rPr lang="en-US" sz="2000" dirty="0"/>
              <a:t>Health insurance premiums paid to employers who are 2% or greater shareholders of an S Corporation are considered wages </a:t>
            </a:r>
          </a:p>
          <a:p>
            <a:pPr lvl="1"/>
            <a:r>
              <a:rPr lang="en-US" sz="2000" dirty="0"/>
              <a:t>Subject to federal income tax withholding </a:t>
            </a:r>
          </a:p>
          <a:p>
            <a:pPr lvl="1"/>
            <a:r>
              <a:rPr lang="en-US" sz="2000" dirty="0"/>
              <a:t>Exempt from Social Security, Medicare and FUTA</a:t>
            </a:r>
          </a:p>
          <a:p>
            <a:pPr marL="228600" lvl="1"/>
            <a:r>
              <a:rPr lang="en-US" sz="2000" dirty="0"/>
              <a:t>Health insurance provided solely to 2% or more shareholder-employees of an S Corporation, NOT to other employees, does not qualify for the FICA exemption and is taxable for Social Security, Medicare and FUTA. Take as a distribution.</a:t>
            </a:r>
          </a:p>
          <a:p>
            <a:pPr marL="228600" lvl="1"/>
            <a:endParaRPr lang="en-US" dirty="0"/>
          </a:p>
          <a:p>
            <a:r>
              <a:rPr lang="en-US" sz="2000" dirty="0"/>
              <a:t>HSA’s - Partnerships and S Corporations	</a:t>
            </a:r>
          </a:p>
          <a:p>
            <a:pPr lvl="1"/>
            <a:r>
              <a:rPr lang="en-US" sz="2000" dirty="0"/>
              <a:t>Partners and 2% or greater shareholders of an S corporation are not eligible for pretax contributions to an HSA.  Employer contributions are treated as distributions or guaranteed payments</a:t>
            </a:r>
            <a:r>
              <a:rPr lang="en-US" dirty="0"/>
              <a:t>.  </a:t>
            </a:r>
          </a:p>
          <a:p>
            <a:pPr marL="457200" lvl="1" indent="0">
              <a:buNone/>
            </a:pPr>
            <a:endParaRPr lang="en-US" dirty="0"/>
          </a:p>
        </p:txBody>
      </p:sp>
    </p:spTree>
    <p:extLst>
      <p:ext uri="{BB962C8B-B14F-4D97-AF65-F5344CB8AC3E}">
        <p14:creationId xmlns:p14="http://schemas.microsoft.com/office/powerpoint/2010/main" val="252005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131"/>
          </a:xfrm>
        </p:spPr>
        <p:txBody>
          <a:bodyPr>
            <a:normAutofit/>
          </a:bodyPr>
          <a:lstStyle/>
          <a:p>
            <a:r>
              <a:rPr lang="en-US" sz="2400" dirty="0"/>
              <a:t>Third Party Sick Pay</a:t>
            </a:r>
          </a:p>
        </p:txBody>
      </p:sp>
      <p:sp>
        <p:nvSpPr>
          <p:cNvPr id="3" name="Content Placeholder 2"/>
          <p:cNvSpPr>
            <a:spLocks noGrp="1"/>
          </p:cNvSpPr>
          <p:nvPr>
            <p:ph idx="1"/>
          </p:nvPr>
        </p:nvSpPr>
        <p:spPr>
          <a:xfrm>
            <a:off x="838200" y="795528"/>
            <a:ext cx="10515600" cy="5381435"/>
          </a:xfrm>
        </p:spPr>
        <p:txBody>
          <a:bodyPr/>
          <a:lstStyle/>
          <a:p>
            <a:r>
              <a:rPr lang="en-US" sz="2000" dirty="0"/>
              <a:t>Fully taxable if employer paid or employee paid for policy with pre-tax dollars</a:t>
            </a:r>
          </a:p>
          <a:p>
            <a:pPr marL="228600" lvl="1"/>
            <a:r>
              <a:rPr lang="en-US" sz="2000" dirty="0"/>
              <a:t>Nontaxable if employee paid for policy with after-tax dollars</a:t>
            </a:r>
          </a:p>
          <a:p>
            <a:pPr marL="228600" lvl="1"/>
            <a:r>
              <a:rPr lang="en-US" sz="2000" dirty="0"/>
              <a:t>Partially taxable if cost was split, need to prorate</a:t>
            </a:r>
          </a:p>
          <a:p>
            <a:pPr marL="0" lvl="1" indent="0">
              <a:buNone/>
            </a:pPr>
            <a:endParaRPr lang="en-US" sz="2000" dirty="0"/>
          </a:p>
          <a:p>
            <a:r>
              <a:rPr lang="en-US" sz="2000" dirty="0"/>
              <a:t>If insurer is not preparing a W-2, benefits must be added to wages</a:t>
            </a:r>
          </a:p>
          <a:p>
            <a:pPr lvl="1"/>
            <a:r>
              <a:rPr lang="en-US" sz="2000" dirty="0"/>
              <a:t>Record a manual check</a:t>
            </a:r>
          </a:p>
          <a:p>
            <a:pPr lvl="1"/>
            <a:r>
              <a:rPr lang="en-US" sz="2000" dirty="0"/>
              <a:t>Reported in Boxes 1,3,5 &amp; 16 on W-2 and check Box 13 – Third-Party Sick Pay</a:t>
            </a:r>
          </a:p>
          <a:p>
            <a:pPr lvl="1"/>
            <a:r>
              <a:rPr lang="en-US" sz="2000" dirty="0"/>
              <a:t>Check the Third-Party Sick Pay box on the W-3</a:t>
            </a:r>
          </a:p>
          <a:p>
            <a:pPr lvl="1"/>
            <a:r>
              <a:rPr lang="en-US" sz="2000" dirty="0"/>
              <a:t>Insurer may need to complete Form 8922, Third-Party Sick Pay Recap</a:t>
            </a:r>
          </a:p>
          <a:p>
            <a:endParaRPr lang="en-US" dirty="0"/>
          </a:p>
        </p:txBody>
      </p:sp>
    </p:spTree>
    <p:extLst>
      <p:ext uri="{BB962C8B-B14F-4D97-AF65-F5344CB8AC3E}">
        <p14:creationId xmlns:p14="http://schemas.microsoft.com/office/powerpoint/2010/main" val="2857933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7725" y="324676"/>
            <a:ext cx="7296150" cy="5819775"/>
          </a:xfrm>
          <a:prstGeom prst="rect">
            <a:avLst/>
          </a:prstGeom>
        </p:spPr>
      </p:pic>
    </p:spTree>
    <p:extLst>
      <p:ext uri="{BB962C8B-B14F-4D97-AF65-F5344CB8AC3E}">
        <p14:creationId xmlns:p14="http://schemas.microsoft.com/office/powerpoint/2010/main" val="1679741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798253"/>
          </a:xfrm>
        </p:spPr>
        <p:txBody>
          <a:bodyPr/>
          <a:lstStyle/>
          <a:p>
            <a:r>
              <a:rPr lang="en-US" dirty="0"/>
              <a:t>Fringe Benefits</a:t>
            </a:r>
          </a:p>
        </p:txBody>
      </p:sp>
    </p:spTree>
    <p:extLst>
      <p:ext uri="{BB962C8B-B14F-4D97-AF65-F5344CB8AC3E}">
        <p14:creationId xmlns:p14="http://schemas.microsoft.com/office/powerpoint/2010/main" val="39635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Fringe Benefits – Publication 15-B</a:t>
            </a:r>
          </a:p>
        </p:txBody>
      </p:sp>
      <p:pic>
        <p:nvPicPr>
          <p:cNvPr id="6" name="Picture 5"/>
          <p:cNvPicPr>
            <a:picLocks noChangeAspect="1"/>
          </p:cNvPicPr>
          <p:nvPr/>
        </p:nvPicPr>
        <p:blipFill>
          <a:blip r:embed="rId3"/>
          <a:stretch>
            <a:fillRect/>
          </a:stretch>
        </p:blipFill>
        <p:spPr>
          <a:xfrm>
            <a:off x="7998619" y="1690688"/>
            <a:ext cx="3429000" cy="1933575"/>
          </a:xfrm>
          <a:prstGeom prst="rect">
            <a:avLst/>
          </a:prstGeom>
        </p:spPr>
      </p:pic>
      <p:pic>
        <p:nvPicPr>
          <p:cNvPr id="8" name="Picture 7"/>
          <p:cNvPicPr>
            <a:picLocks noChangeAspect="1"/>
          </p:cNvPicPr>
          <p:nvPr/>
        </p:nvPicPr>
        <p:blipFill>
          <a:blip r:embed="rId4"/>
          <a:stretch>
            <a:fillRect/>
          </a:stretch>
        </p:blipFill>
        <p:spPr>
          <a:xfrm>
            <a:off x="4462462" y="1690688"/>
            <a:ext cx="3371850" cy="3352800"/>
          </a:xfrm>
          <a:prstGeom prst="rect">
            <a:avLst/>
          </a:prstGeom>
        </p:spPr>
      </p:pic>
      <p:pic>
        <p:nvPicPr>
          <p:cNvPr id="10" name="Content Placeholder 9"/>
          <p:cNvPicPr>
            <a:picLocks noGrp="1" noChangeAspect="1"/>
          </p:cNvPicPr>
          <p:nvPr>
            <p:ph idx="1"/>
          </p:nvPr>
        </p:nvPicPr>
        <p:blipFill>
          <a:blip r:embed="rId5"/>
          <a:stretch>
            <a:fillRect/>
          </a:stretch>
        </p:blipFill>
        <p:spPr>
          <a:xfrm>
            <a:off x="838200" y="1690688"/>
            <a:ext cx="3476625" cy="1219200"/>
          </a:xfrm>
          <a:prstGeom prst="rect">
            <a:avLst/>
          </a:prstGeom>
        </p:spPr>
      </p:pic>
    </p:spTree>
    <p:extLst>
      <p:ext uri="{BB962C8B-B14F-4D97-AF65-F5344CB8AC3E}">
        <p14:creationId xmlns:p14="http://schemas.microsoft.com/office/powerpoint/2010/main" val="3516702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8419"/>
          </a:xfrm>
        </p:spPr>
        <p:txBody>
          <a:bodyPr>
            <a:normAutofit/>
          </a:bodyPr>
          <a:lstStyle/>
          <a:p>
            <a:r>
              <a:rPr lang="en-US" sz="2400" dirty="0"/>
              <a:t>Fringe Benefits</a:t>
            </a:r>
          </a:p>
        </p:txBody>
      </p:sp>
      <p:sp>
        <p:nvSpPr>
          <p:cNvPr id="3" name="Content Placeholder 2"/>
          <p:cNvSpPr>
            <a:spLocks noGrp="1"/>
          </p:cNvSpPr>
          <p:nvPr>
            <p:ph idx="1"/>
          </p:nvPr>
        </p:nvSpPr>
        <p:spPr>
          <a:xfrm>
            <a:off x="838200" y="923544"/>
            <a:ext cx="10515600" cy="5253419"/>
          </a:xfrm>
        </p:spPr>
        <p:txBody>
          <a:bodyPr>
            <a:normAutofit/>
          </a:bodyPr>
          <a:lstStyle/>
          <a:p>
            <a:pPr marL="0" indent="0">
              <a:buNone/>
            </a:pPr>
            <a:r>
              <a:rPr lang="en-US" sz="2000" u="sng" dirty="0"/>
              <a:t>IRS regulation section 1.61-1</a:t>
            </a:r>
          </a:p>
          <a:p>
            <a:pPr marL="0" indent="0">
              <a:buNone/>
            </a:pPr>
            <a:r>
              <a:rPr lang="en-US" sz="2000" dirty="0"/>
              <a:t>Gross income means all income from whatever source derived, unless excluded by law.  Gross income includes income realized in any form, whether in money, property, or services.  Income may be realized, therefore, in the form of services, meals, accommodations, stock or other property as well as cash</a:t>
            </a:r>
          </a:p>
          <a:p>
            <a:pPr marL="0" indent="0">
              <a:buNone/>
            </a:pPr>
            <a:r>
              <a:rPr lang="en-US" sz="2000" u="sng" dirty="0"/>
              <a:t>Special Accounting Rule (optional)</a:t>
            </a:r>
          </a:p>
          <a:p>
            <a:pPr marL="0" indent="0">
              <a:buNone/>
            </a:pPr>
            <a:r>
              <a:rPr lang="en-US" sz="2000" dirty="0"/>
              <a:t>The employer may elect to treat the value of taxable noncash fringe benefits provided in November and December, or any other shorter period during that time, as paid in the subsequent year. This applies only to the benefits actually provided during November and December, not to benefits that were provided earlier in the year but are treated as being paid during those months. The special accounting rule is limited to noncash fringe benefits. </a:t>
            </a:r>
          </a:p>
        </p:txBody>
      </p:sp>
    </p:spTree>
    <p:extLst>
      <p:ext uri="{BB962C8B-B14F-4D97-AF65-F5344CB8AC3E}">
        <p14:creationId xmlns:p14="http://schemas.microsoft.com/office/powerpoint/2010/main" val="944422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691"/>
          </a:xfrm>
        </p:spPr>
        <p:txBody>
          <a:bodyPr>
            <a:normAutofit/>
          </a:bodyPr>
          <a:lstStyle/>
          <a:p>
            <a:r>
              <a:rPr lang="en-US" sz="2400" dirty="0"/>
              <a:t>Employer Provided Vehicles</a:t>
            </a:r>
          </a:p>
        </p:txBody>
      </p:sp>
      <p:sp>
        <p:nvSpPr>
          <p:cNvPr id="3" name="Content Placeholder 2"/>
          <p:cNvSpPr>
            <a:spLocks noGrp="1"/>
          </p:cNvSpPr>
          <p:nvPr>
            <p:ph idx="1"/>
          </p:nvPr>
        </p:nvSpPr>
        <p:spPr>
          <a:xfrm>
            <a:off x="838200" y="923544"/>
            <a:ext cx="10515600" cy="5253419"/>
          </a:xfrm>
        </p:spPr>
        <p:txBody>
          <a:bodyPr>
            <a:normAutofit/>
          </a:bodyPr>
          <a:lstStyle/>
          <a:p>
            <a:r>
              <a:rPr lang="en-US" sz="2000" dirty="0"/>
              <a:t>Personal use is commuting to/from work, trips not related to work, used on vacation, used by someone other than employee</a:t>
            </a:r>
          </a:p>
          <a:p>
            <a:r>
              <a:rPr lang="en-US" sz="2000" dirty="0"/>
              <a:t>Personal use of vehicle is subject to federal, Social Security and Medicare taxes.  Also subject to FUTA tax.</a:t>
            </a:r>
          </a:p>
          <a:p>
            <a:r>
              <a:rPr lang="en-US" sz="2000" dirty="0"/>
              <a:t>Reported on W-2 box 1, 3, 5, 16 and 14 (other)</a:t>
            </a:r>
          </a:p>
          <a:p>
            <a:r>
              <a:rPr lang="en-US" sz="2000" dirty="0"/>
              <a:t>Employee must substantiate (track) mileage between business and personal usage</a:t>
            </a:r>
          </a:p>
          <a:p>
            <a:r>
              <a:rPr lang="en-US" sz="2000" dirty="0"/>
              <a:t>Or full use of vehicle can be included in the employee’s income by using 1 of 4 valuation methods</a:t>
            </a:r>
          </a:p>
        </p:txBody>
      </p:sp>
    </p:spTree>
    <p:extLst>
      <p:ext uri="{BB962C8B-B14F-4D97-AF65-F5344CB8AC3E}">
        <p14:creationId xmlns:p14="http://schemas.microsoft.com/office/powerpoint/2010/main" val="821290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3017710"/>
          </a:xfrm>
        </p:spPr>
        <p:txBody>
          <a:bodyPr/>
          <a:lstStyle/>
          <a:p>
            <a:r>
              <a:rPr lang="en-US" dirty="0"/>
              <a:t>Changes</a:t>
            </a:r>
          </a:p>
        </p:txBody>
      </p:sp>
    </p:spTree>
    <p:extLst>
      <p:ext uri="{BB962C8B-B14F-4D97-AF65-F5344CB8AC3E}">
        <p14:creationId xmlns:p14="http://schemas.microsoft.com/office/powerpoint/2010/main" val="4179762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a:bodyPr>
          <a:lstStyle/>
          <a:p>
            <a:r>
              <a:rPr lang="en-US" sz="2400" dirty="0"/>
              <a:t>- Valuation Methods</a:t>
            </a:r>
          </a:p>
        </p:txBody>
      </p:sp>
      <p:sp>
        <p:nvSpPr>
          <p:cNvPr id="3" name="Content Placeholder 2"/>
          <p:cNvSpPr>
            <a:spLocks noGrp="1"/>
          </p:cNvSpPr>
          <p:nvPr>
            <p:ph idx="1"/>
          </p:nvPr>
        </p:nvSpPr>
        <p:spPr>
          <a:xfrm>
            <a:off x="838200" y="960120"/>
            <a:ext cx="10515600" cy="5216843"/>
          </a:xfrm>
        </p:spPr>
        <p:txBody>
          <a:bodyPr/>
          <a:lstStyle/>
          <a:p>
            <a:r>
              <a:rPr lang="en-US" sz="2000" dirty="0"/>
              <a:t>General Valuation Method</a:t>
            </a:r>
          </a:p>
          <a:p>
            <a:pPr lvl="1"/>
            <a:r>
              <a:rPr lang="en-US" sz="2000" dirty="0"/>
              <a:t>Cost the employee would incur to lease the same vehicle in the same geographic area and in the same period the automobile is available to the employee.</a:t>
            </a:r>
          </a:p>
          <a:p>
            <a:r>
              <a:rPr lang="en-US" sz="2000" dirty="0"/>
              <a:t>Special Valuation Method</a:t>
            </a:r>
          </a:p>
          <a:p>
            <a:pPr lvl="1"/>
            <a:r>
              <a:rPr lang="en-US" sz="2000" dirty="0"/>
              <a:t>Commuting valuation</a:t>
            </a:r>
          </a:p>
          <a:p>
            <a:pPr lvl="1"/>
            <a:r>
              <a:rPr lang="en-US" sz="2000" dirty="0"/>
              <a:t>Cents-Per-Mile valuation</a:t>
            </a:r>
          </a:p>
          <a:p>
            <a:pPr lvl="1"/>
            <a:r>
              <a:rPr lang="en-US" sz="2000" dirty="0"/>
              <a:t>Annual lease valuation</a:t>
            </a:r>
          </a:p>
          <a:p>
            <a:pPr marL="0" indent="0">
              <a:buNone/>
            </a:pPr>
            <a:endParaRPr lang="en-US" dirty="0"/>
          </a:p>
        </p:txBody>
      </p:sp>
    </p:spTree>
    <p:extLst>
      <p:ext uri="{BB962C8B-B14F-4D97-AF65-F5344CB8AC3E}">
        <p14:creationId xmlns:p14="http://schemas.microsoft.com/office/powerpoint/2010/main" val="2219325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DC92-A415-4D2E-A68E-8C4455F7F68A}"/>
              </a:ext>
            </a:extLst>
          </p:cNvPr>
          <p:cNvSpPr>
            <a:spLocks noGrp="1"/>
          </p:cNvSpPr>
          <p:nvPr>
            <p:ph type="title"/>
          </p:nvPr>
        </p:nvSpPr>
        <p:spPr>
          <a:xfrm>
            <a:off x="838200" y="365126"/>
            <a:ext cx="9774382" cy="521566"/>
          </a:xfrm>
        </p:spPr>
        <p:txBody>
          <a:bodyPr>
            <a:normAutofit/>
          </a:bodyPr>
          <a:lstStyle/>
          <a:p>
            <a:r>
              <a:rPr lang="en-US" sz="2400" dirty="0"/>
              <a:t>- General Valuation Rule</a:t>
            </a:r>
          </a:p>
        </p:txBody>
      </p:sp>
      <p:sp>
        <p:nvSpPr>
          <p:cNvPr id="3" name="Content Placeholder 2">
            <a:extLst>
              <a:ext uri="{FF2B5EF4-FFF2-40B4-BE49-F238E27FC236}">
                <a16:creationId xmlns:a16="http://schemas.microsoft.com/office/drawing/2014/main" id="{E0128329-F870-4A28-AFD0-AD178ABD0B71}"/>
              </a:ext>
            </a:extLst>
          </p:cNvPr>
          <p:cNvSpPr>
            <a:spLocks noGrp="1"/>
          </p:cNvSpPr>
          <p:nvPr>
            <p:ph idx="1"/>
          </p:nvPr>
        </p:nvSpPr>
        <p:spPr>
          <a:xfrm>
            <a:off x="838200" y="1025236"/>
            <a:ext cx="10515600" cy="5151727"/>
          </a:xfrm>
        </p:spPr>
        <p:txBody>
          <a:bodyPr>
            <a:normAutofit/>
          </a:bodyPr>
          <a:lstStyle/>
          <a:p>
            <a:r>
              <a:rPr lang="en-US" sz="2000" dirty="0"/>
              <a:t>The value the employee would have to pay a third party in an arm’s-length transaction to buy or lease the vehicle in the geographic area where the employee uses the vehicle.  </a:t>
            </a:r>
          </a:p>
        </p:txBody>
      </p:sp>
    </p:spTree>
    <p:extLst>
      <p:ext uri="{BB962C8B-B14F-4D97-AF65-F5344CB8AC3E}">
        <p14:creationId xmlns:p14="http://schemas.microsoft.com/office/powerpoint/2010/main" val="1406077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4723"/>
          </a:xfrm>
        </p:spPr>
        <p:txBody>
          <a:bodyPr>
            <a:normAutofit/>
          </a:bodyPr>
          <a:lstStyle/>
          <a:p>
            <a:r>
              <a:rPr lang="en-US" sz="2400" dirty="0"/>
              <a:t>- Commuting Rule</a:t>
            </a:r>
          </a:p>
        </p:txBody>
      </p:sp>
      <p:sp>
        <p:nvSpPr>
          <p:cNvPr id="3" name="Content Placeholder 2"/>
          <p:cNvSpPr>
            <a:spLocks noGrp="1"/>
          </p:cNvSpPr>
          <p:nvPr>
            <p:ph idx="1"/>
          </p:nvPr>
        </p:nvSpPr>
        <p:spPr>
          <a:xfrm>
            <a:off x="838200" y="969264"/>
            <a:ext cx="10515600" cy="5207699"/>
          </a:xfrm>
        </p:spPr>
        <p:txBody>
          <a:bodyPr/>
          <a:lstStyle/>
          <a:p>
            <a:pPr marL="0" indent="0">
              <a:buNone/>
            </a:pPr>
            <a:r>
              <a:rPr lang="en-US" sz="2000" dirty="0"/>
              <a:t>Employer can value PUA (personal use auto) at $1.50 for each one-way commute ($3 round trip). </a:t>
            </a:r>
          </a:p>
          <a:p>
            <a:pPr marL="0" indent="0">
              <a:buNone/>
            </a:pPr>
            <a:r>
              <a:rPr lang="en-US" sz="2000" dirty="0"/>
              <a:t>Can use this method if the following conditions are met:</a:t>
            </a:r>
          </a:p>
          <a:p>
            <a:pPr marL="461963" lvl="1" indent="-457200">
              <a:buFont typeface="+mj-lt"/>
              <a:buAutoNum type="arabicPeriod"/>
            </a:pPr>
            <a:r>
              <a:rPr lang="en-US" sz="2000" dirty="0"/>
              <a:t>Employer owned vehicle is provided to employee for company business and de minimis personal use (such as a stop for a personal errand on the way between a business delivery and the employee’s home).</a:t>
            </a:r>
          </a:p>
          <a:p>
            <a:pPr marL="461963" lvl="1" indent="-457200">
              <a:buFont typeface="+mj-lt"/>
              <a:buAutoNum type="arabicPeriod"/>
            </a:pPr>
            <a:r>
              <a:rPr lang="en-US" sz="2000" dirty="0"/>
              <a:t>Employer must have written policy prohibiting employee from personal use other than commuting and de minimis personal use</a:t>
            </a:r>
          </a:p>
          <a:p>
            <a:pPr marL="461963" lvl="1" indent="-457200">
              <a:buFont typeface="+mj-lt"/>
              <a:buAutoNum type="arabicPeriod"/>
            </a:pPr>
            <a:r>
              <a:rPr lang="en-US" sz="2000" dirty="0"/>
              <a:t>Employee doesn’t use vehicle for personal purposes other than commuting and de minimis personal use.</a:t>
            </a:r>
          </a:p>
          <a:p>
            <a:pPr marL="461963" lvl="1" indent="-457200">
              <a:buFont typeface="+mj-lt"/>
              <a:buAutoNum type="arabicPeriod"/>
            </a:pPr>
            <a:r>
              <a:rPr lang="en-US" sz="2000" dirty="0"/>
              <a:t>Employee is not a control employee, director, elected officer with wages of $130,000 or more, an employee with wages of $265,000 or more, owns 1% or more equity, capital or profits interest in the business</a:t>
            </a:r>
          </a:p>
          <a:p>
            <a:pPr marL="4763" lvl="1" indent="0">
              <a:buNone/>
            </a:pPr>
            <a:endParaRPr lang="en-US" sz="2000" dirty="0"/>
          </a:p>
          <a:p>
            <a:pPr marL="1588" lvl="1" indent="0">
              <a:buNone/>
            </a:pPr>
            <a:r>
              <a:rPr lang="en-US" sz="2000" i="1" dirty="0"/>
              <a:t>Can switch to the lease value rule on the first day which you don’t use the commuting rule</a:t>
            </a:r>
          </a:p>
          <a:p>
            <a:endParaRPr lang="en-US" dirty="0"/>
          </a:p>
        </p:txBody>
      </p:sp>
    </p:spTree>
    <p:extLst>
      <p:ext uri="{BB962C8B-B14F-4D97-AF65-F5344CB8AC3E}">
        <p14:creationId xmlns:p14="http://schemas.microsoft.com/office/powerpoint/2010/main" val="2072905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859"/>
          </a:xfrm>
        </p:spPr>
        <p:txBody>
          <a:bodyPr>
            <a:normAutofit/>
          </a:bodyPr>
          <a:lstStyle/>
          <a:p>
            <a:r>
              <a:rPr lang="en-US" sz="2400" dirty="0"/>
              <a:t>- Cents per Mile</a:t>
            </a:r>
          </a:p>
        </p:txBody>
      </p:sp>
      <p:sp>
        <p:nvSpPr>
          <p:cNvPr id="3" name="Content Placeholder 2"/>
          <p:cNvSpPr>
            <a:spLocks noGrp="1"/>
          </p:cNvSpPr>
          <p:nvPr>
            <p:ph idx="1"/>
          </p:nvPr>
        </p:nvSpPr>
        <p:spPr>
          <a:xfrm>
            <a:off x="838200" y="923544"/>
            <a:ext cx="10515600" cy="5253419"/>
          </a:xfrm>
        </p:spPr>
        <p:txBody>
          <a:bodyPr>
            <a:normAutofit lnSpcReduction="10000"/>
          </a:bodyPr>
          <a:lstStyle/>
          <a:p>
            <a:r>
              <a:rPr lang="en-US" sz="2000" dirty="0"/>
              <a:t>Cannot use if the vehicles value when it is made available to employees is more than $60,800.</a:t>
            </a:r>
          </a:p>
          <a:p>
            <a:r>
              <a:rPr lang="en-US" sz="2000" dirty="0"/>
              <a:t>FMV for personal use is determined by using standard mileage rate of $0.655 per mile in 2023, this includes the costs of maintenance, insurance and fuel. If you don’t provide fuel to your employees, you can reduce the rate by $0.055 per mile.</a:t>
            </a:r>
          </a:p>
          <a:p>
            <a:r>
              <a:rPr lang="en-US" sz="2000" i="1" dirty="0"/>
              <a:t>2024 standard mileage rate not yet published</a:t>
            </a:r>
          </a:p>
          <a:p>
            <a:pPr marL="0" indent="0" fontAlgn="base">
              <a:buNone/>
            </a:pPr>
            <a:r>
              <a:rPr lang="en-US" sz="2000" dirty="0"/>
              <a:t>To use this rule, one of the following conditions must be met:</a:t>
            </a:r>
          </a:p>
          <a:p>
            <a:pPr fontAlgn="base">
              <a:buFont typeface="+mj-lt"/>
              <a:buAutoNum type="arabicPeriod"/>
            </a:pPr>
            <a:r>
              <a:rPr lang="en-US" sz="2000" dirty="0"/>
              <a:t>You expect the employee to regularly use the vehicle for business throughout the year.</a:t>
            </a:r>
          </a:p>
          <a:p>
            <a:pPr lvl="1" fontAlgn="base"/>
            <a:r>
              <a:rPr lang="en-US" sz="2000" dirty="0"/>
              <a:t>At least 50% of the total mileage each year must be for business.</a:t>
            </a:r>
          </a:p>
          <a:p>
            <a:pPr lvl="2" fontAlgn="base"/>
            <a:r>
              <a:rPr lang="en-US" sz="1600" dirty="0"/>
              <a:t>OR</a:t>
            </a:r>
          </a:p>
          <a:p>
            <a:pPr lvl="1" fontAlgn="base"/>
            <a:r>
              <a:rPr lang="en-US" sz="2000" dirty="0"/>
              <a:t>The vehicle is generally used each workday to transport at least three employees to and from work, in an employer-sponsored commuting pool.</a:t>
            </a:r>
          </a:p>
          <a:p>
            <a:pPr marL="457200" indent="-457200" fontAlgn="base">
              <a:buFont typeface="+mj-lt"/>
              <a:buAutoNum type="arabicPeriod" startAt="2"/>
            </a:pPr>
            <a:r>
              <a:rPr lang="en-US" sz="2000" dirty="0"/>
              <a:t>The mileage test is met.</a:t>
            </a:r>
          </a:p>
          <a:p>
            <a:pPr lvl="1" fontAlgn="base"/>
            <a:r>
              <a:rPr lang="en-US" sz="2000" dirty="0"/>
              <a:t>The vehicle is driven by employees at least 10,000 miles per year (business and personal combined)</a:t>
            </a:r>
          </a:p>
          <a:p>
            <a:pPr lvl="1" fontAlgn="base"/>
            <a:r>
              <a:rPr lang="en-US" sz="2000" dirty="0"/>
              <a:t>The vehicle is primarily used by employees </a:t>
            </a:r>
          </a:p>
          <a:p>
            <a:pPr lvl="1" fontAlgn="base"/>
            <a:endParaRPr lang="en-US" sz="1800" dirty="0"/>
          </a:p>
          <a:p>
            <a:endParaRPr lang="en-US" dirty="0"/>
          </a:p>
        </p:txBody>
      </p:sp>
    </p:spTree>
    <p:extLst>
      <p:ext uri="{BB962C8B-B14F-4D97-AF65-F5344CB8AC3E}">
        <p14:creationId xmlns:p14="http://schemas.microsoft.com/office/powerpoint/2010/main" val="2077937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691"/>
          </a:xfrm>
        </p:spPr>
        <p:txBody>
          <a:bodyPr>
            <a:normAutofit/>
          </a:bodyPr>
          <a:lstStyle/>
          <a:p>
            <a:r>
              <a:rPr lang="en-US" sz="2400" dirty="0"/>
              <a:t>- Cents per Mile (continued)</a:t>
            </a:r>
          </a:p>
        </p:txBody>
      </p:sp>
      <p:sp>
        <p:nvSpPr>
          <p:cNvPr id="3" name="Content Placeholder 2"/>
          <p:cNvSpPr>
            <a:spLocks noGrp="1"/>
          </p:cNvSpPr>
          <p:nvPr>
            <p:ph idx="1"/>
          </p:nvPr>
        </p:nvSpPr>
        <p:spPr>
          <a:xfrm>
            <a:off x="838200" y="813816"/>
            <a:ext cx="10515600" cy="5363147"/>
          </a:xfrm>
        </p:spPr>
        <p:txBody>
          <a:bodyPr>
            <a:normAutofit/>
          </a:bodyPr>
          <a:lstStyle/>
          <a:p>
            <a:pPr marL="0" indent="0" fontAlgn="base">
              <a:buNone/>
            </a:pPr>
            <a:r>
              <a:rPr lang="en-US" sz="2000" dirty="0"/>
              <a:t>Consistency requirement:</a:t>
            </a:r>
          </a:p>
          <a:p>
            <a:pPr fontAlgn="base">
              <a:buFont typeface="+mj-lt"/>
              <a:buAutoNum type="arabicPeriod"/>
            </a:pPr>
            <a:r>
              <a:rPr lang="en-US" sz="2000" dirty="0"/>
              <a:t>You must begin using the cents-per-mile rule on the first day you make the vehicle available to any employee for personal use *</a:t>
            </a:r>
          </a:p>
          <a:p>
            <a:pPr fontAlgn="base">
              <a:buFont typeface="+mj-lt"/>
              <a:buAutoNum type="arabicPeriod"/>
            </a:pPr>
            <a:r>
              <a:rPr lang="en-US" sz="2000" dirty="0"/>
              <a:t>You must use the cents-per-mile rule for all later years in which you make the vehicle available to any employee and the vehicle qualifies *</a:t>
            </a:r>
          </a:p>
          <a:p>
            <a:pPr fontAlgn="base">
              <a:buFont typeface="+mj-lt"/>
              <a:buAutoNum type="arabicPeriod"/>
            </a:pPr>
            <a:r>
              <a:rPr lang="en-US" sz="2000" dirty="0"/>
              <a:t>You must continue to use the cents-per-mile rule if you provide a replacement vehicle to the employee (and the vehicle qualifies for the use of this rule) and your primary reason for the replacement is to reduce federal taxes</a:t>
            </a:r>
          </a:p>
          <a:p>
            <a:pPr marL="0" indent="0" fontAlgn="base">
              <a:buNone/>
            </a:pPr>
            <a:r>
              <a:rPr lang="en-US" sz="2000" dirty="0"/>
              <a:t>	* See publication 15-B for issues related to commuting rule</a:t>
            </a:r>
          </a:p>
          <a:p>
            <a:pPr fontAlgn="base"/>
            <a:r>
              <a:rPr lang="en-US" sz="2000" dirty="0"/>
              <a:t>Items included in cents-per-mile:  maintenance and insurance</a:t>
            </a:r>
          </a:p>
          <a:p>
            <a:pPr fontAlgn="base"/>
            <a:endParaRPr lang="en-US" sz="2000" dirty="0"/>
          </a:p>
          <a:p>
            <a:pPr marL="0" indent="0" fontAlgn="base">
              <a:buNone/>
            </a:pPr>
            <a:r>
              <a:rPr lang="en-US" sz="2000" i="1" dirty="0"/>
              <a:t>You can switch to the lease value rule on the first day the automobile no longer qualifies for the cents-per-mile rule</a:t>
            </a:r>
          </a:p>
        </p:txBody>
      </p:sp>
    </p:spTree>
    <p:extLst>
      <p:ext uri="{BB962C8B-B14F-4D97-AF65-F5344CB8AC3E}">
        <p14:creationId xmlns:p14="http://schemas.microsoft.com/office/powerpoint/2010/main" val="2349872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fontScale="90000"/>
          </a:bodyPr>
          <a:lstStyle/>
          <a:p>
            <a:r>
              <a:rPr lang="en-US" sz="2400" dirty="0">
                <a:solidFill>
                  <a:srgbClr val="1C3F94"/>
                </a:solidFill>
              </a:rPr>
              <a:t>- </a:t>
            </a:r>
            <a:r>
              <a:rPr lang="en-US" sz="2700" dirty="0"/>
              <a:t>Annual Lease Valuation</a:t>
            </a:r>
          </a:p>
        </p:txBody>
      </p:sp>
      <p:sp>
        <p:nvSpPr>
          <p:cNvPr id="3" name="Content Placeholder 2"/>
          <p:cNvSpPr>
            <a:spLocks noGrp="1"/>
          </p:cNvSpPr>
          <p:nvPr>
            <p:ph idx="1"/>
          </p:nvPr>
        </p:nvSpPr>
        <p:spPr>
          <a:xfrm>
            <a:off x="838200" y="804672"/>
            <a:ext cx="10515600" cy="5372291"/>
          </a:xfrm>
        </p:spPr>
        <p:txBody>
          <a:bodyPr>
            <a:normAutofit/>
          </a:bodyPr>
          <a:lstStyle/>
          <a:p>
            <a:r>
              <a:rPr lang="en-US" sz="2000" dirty="0"/>
              <a:t>FMV is determined by multiplying the annual lease value of the car by the percentage of personal miles driven.</a:t>
            </a:r>
          </a:p>
          <a:p>
            <a:pPr lvl="1"/>
            <a:r>
              <a:rPr lang="en-US" sz="2000" dirty="0"/>
              <a:t>Determine FMV of vehicle as of the first day it was made available to any employee for personal use.</a:t>
            </a:r>
          </a:p>
          <a:p>
            <a:pPr lvl="2"/>
            <a:r>
              <a:rPr lang="en-US" dirty="0"/>
              <a:t>The FMV of an automobile is the amount a person would pay to buy it from a third party in an arm's-length transaction in the area in which the automobile is bought or leased. That amount includes all purchase expenses, such as sales tax and title fees</a:t>
            </a:r>
          </a:p>
          <a:p>
            <a:pPr lvl="1"/>
            <a:r>
              <a:rPr lang="en-US" sz="2000" dirty="0"/>
              <a:t>Use the IRS Annual Lease Value Table </a:t>
            </a:r>
          </a:p>
          <a:p>
            <a:pPr lvl="1"/>
            <a:r>
              <a:rPr lang="en-US" sz="2000" dirty="0"/>
              <a:t>Calculate percentage of personal miles driven.</a:t>
            </a:r>
          </a:p>
          <a:p>
            <a:pPr lvl="1"/>
            <a:r>
              <a:rPr lang="en-US" sz="2000" dirty="0"/>
              <a:t>Multiply the annual lease value by the % of personal miles </a:t>
            </a:r>
          </a:p>
          <a:p>
            <a:pPr lvl="2"/>
            <a:r>
              <a:rPr lang="en-US" dirty="0"/>
              <a:t>Personal miles/total miles = % of personal miles driven</a:t>
            </a:r>
          </a:p>
          <a:p>
            <a:pPr lvl="2"/>
            <a:r>
              <a:rPr lang="en-US" dirty="0"/>
              <a:t>If you provide the fuel, you must add $.055 per mile</a:t>
            </a:r>
          </a:p>
          <a:p>
            <a:pPr lvl="2"/>
            <a:endParaRPr lang="en-US" dirty="0"/>
          </a:p>
          <a:p>
            <a:pPr marL="0" indent="0">
              <a:buNone/>
            </a:pPr>
            <a:endParaRPr lang="en-US" sz="2000" dirty="0"/>
          </a:p>
        </p:txBody>
      </p:sp>
    </p:spTree>
    <p:extLst>
      <p:ext uri="{BB962C8B-B14F-4D97-AF65-F5344CB8AC3E}">
        <p14:creationId xmlns:p14="http://schemas.microsoft.com/office/powerpoint/2010/main" val="2597237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5267"/>
          </a:xfrm>
        </p:spPr>
        <p:txBody>
          <a:bodyPr>
            <a:normAutofit/>
          </a:bodyPr>
          <a:lstStyle/>
          <a:p>
            <a:r>
              <a:rPr lang="en-US" sz="2400" dirty="0">
                <a:solidFill>
                  <a:srgbClr val="1C3F94"/>
                </a:solidFill>
              </a:rPr>
              <a:t>- </a:t>
            </a:r>
            <a:r>
              <a:rPr lang="en-US" sz="2400" dirty="0"/>
              <a:t>Annual Lease Valuation (continued)</a:t>
            </a:r>
          </a:p>
        </p:txBody>
      </p:sp>
      <p:sp>
        <p:nvSpPr>
          <p:cNvPr id="3" name="Content Placeholder 2"/>
          <p:cNvSpPr>
            <a:spLocks noGrp="1"/>
          </p:cNvSpPr>
          <p:nvPr>
            <p:ph idx="1"/>
          </p:nvPr>
        </p:nvSpPr>
        <p:spPr>
          <a:xfrm>
            <a:off x="838200" y="749808"/>
            <a:ext cx="10515600" cy="5427155"/>
          </a:xfrm>
        </p:spPr>
        <p:txBody>
          <a:bodyPr>
            <a:normAutofit/>
          </a:bodyPr>
          <a:lstStyle/>
          <a:p>
            <a:r>
              <a:rPr lang="en-US" sz="2000" dirty="0"/>
              <a:t>Consistency requirements:</a:t>
            </a:r>
          </a:p>
          <a:p>
            <a:pPr lvl="1"/>
            <a:r>
              <a:rPr lang="en-US" sz="2000" dirty="0"/>
              <a:t>You must begin using this rule on the first day you make the automobile available to any employee for personal use *</a:t>
            </a:r>
          </a:p>
          <a:p>
            <a:pPr lvl="1"/>
            <a:r>
              <a:rPr lang="en-US" sz="2000" dirty="0"/>
              <a:t>You must use this rule for all later years in which you make the automobile available to any employee *</a:t>
            </a:r>
          </a:p>
          <a:p>
            <a:pPr lvl="1"/>
            <a:r>
              <a:rPr lang="en-US" sz="2000" dirty="0"/>
              <a:t>You must continue to use this rule if you provide a replacement automobile to the employee and your primary reason for the replacement is to reduce federal taxes</a:t>
            </a:r>
          </a:p>
          <a:p>
            <a:pPr marL="457200" lvl="1" indent="0">
              <a:buNone/>
            </a:pPr>
            <a:r>
              <a:rPr lang="en-US" sz="2000" dirty="0"/>
              <a:t>	* See publication 15-B for issues related to commuting rule</a:t>
            </a:r>
          </a:p>
          <a:p>
            <a:pPr marL="457200" lvl="1" indent="0">
              <a:buNone/>
            </a:pPr>
            <a:endParaRPr lang="en-US" sz="2000" dirty="0"/>
          </a:p>
          <a:p>
            <a:pPr marL="0" lvl="1" indent="0">
              <a:buNone/>
            </a:pPr>
            <a:r>
              <a:rPr lang="en-US" sz="2000" dirty="0"/>
              <a:t>Items included in the annual lease value table include the value of maintenance and insurance.  It does NOT include the value of fuel you provide/pay for.  You must include the value of the fuel separately in the employee’s wages either at FMV or at 5.5 cents per mile.</a:t>
            </a:r>
          </a:p>
          <a:p>
            <a:pPr marL="0" lvl="1" indent="0">
              <a:buNone/>
            </a:pPr>
            <a:endParaRPr lang="en-US" sz="2000" dirty="0"/>
          </a:p>
          <a:p>
            <a:pPr marL="457200" lvl="1" indent="0">
              <a:buNone/>
            </a:pPr>
            <a:r>
              <a:rPr lang="en-US" sz="2000" b="1" dirty="0"/>
              <a:t>Any use of a company-provided vehicle that isn’t substantiated as business use is included in income</a:t>
            </a:r>
          </a:p>
        </p:txBody>
      </p:sp>
    </p:spTree>
    <p:extLst>
      <p:ext uri="{BB962C8B-B14F-4D97-AF65-F5344CB8AC3E}">
        <p14:creationId xmlns:p14="http://schemas.microsoft.com/office/powerpoint/2010/main" val="4128978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85" y="365125"/>
            <a:ext cx="10515600" cy="503555"/>
          </a:xfrm>
        </p:spPr>
        <p:txBody>
          <a:bodyPr>
            <a:normAutofit/>
          </a:bodyPr>
          <a:lstStyle/>
          <a:p>
            <a:r>
              <a:rPr lang="en-US" sz="2400" dirty="0"/>
              <a:t>IRS Annual Lease Value Table</a:t>
            </a:r>
          </a:p>
        </p:txBody>
      </p:sp>
      <p:sp>
        <p:nvSpPr>
          <p:cNvPr id="3" name="Content Placeholder 2"/>
          <p:cNvSpPr>
            <a:spLocks noGrp="1"/>
          </p:cNvSpPr>
          <p:nvPr>
            <p:ph idx="1"/>
          </p:nvPr>
        </p:nvSpPr>
        <p:spPr>
          <a:xfrm>
            <a:off x="838200" y="740664"/>
            <a:ext cx="10515600" cy="5436299"/>
          </a:xfrm>
        </p:spPr>
        <p:txBody>
          <a:bodyPr>
            <a:normAutofit fontScale="25000" lnSpcReduction="20000"/>
          </a:bodyPr>
          <a:lstStyle/>
          <a:p>
            <a:pPr marL="0" indent="0">
              <a:buNone/>
            </a:pPr>
            <a:r>
              <a:rPr lang="en-US" dirty="0"/>
              <a:t>Automobile Fair  	 		Automobile Fair</a:t>
            </a:r>
          </a:p>
          <a:p>
            <a:pPr marL="0" indent="0">
              <a:buNone/>
              <a:tabLst>
                <a:tab pos="1484313" algn="l"/>
              </a:tabLst>
            </a:pPr>
            <a:r>
              <a:rPr lang="en-US" u="sng" dirty="0"/>
              <a:t>Market Value</a:t>
            </a:r>
            <a:r>
              <a:rPr lang="en-US" dirty="0"/>
              <a:t>             </a:t>
            </a:r>
            <a:r>
              <a:rPr lang="en-US" u="sng" dirty="0"/>
              <a:t> Annual Lease Value</a:t>
            </a:r>
            <a:r>
              <a:rPr lang="en-US" sz="2400" dirty="0"/>
              <a:t>     	</a:t>
            </a:r>
            <a:r>
              <a:rPr lang="en-US" u="sng" dirty="0"/>
              <a:t>Market Value</a:t>
            </a:r>
            <a:r>
              <a:rPr lang="en-US" sz="2400" dirty="0"/>
              <a:t>	</a:t>
            </a:r>
            <a:r>
              <a:rPr lang="en-US" u="sng" dirty="0"/>
              <a:t>Annual Lease Value</a:t>
            </a:r>
          </a:p>
          <a:p>
            <a:pPr marL="0" indent="0">
              <a:buNone/>
            </a:pPr>
            <a:r>
              <a:rPr lang="en-US" dirty="0"/>
              <a:t>$     0 – 999	$ 600		22,000 – 22,999	$ 6,100	</a:t>
            </a:r>
          </a:p>
          <a:p>
            <a:pPr marL="0" indent="0">
              <a:buNone/>
            </a:pPr>
            <a:r>
              <a:rPr lang="en-US" dirty="0"/>
              <a:t>1,000 – 1,999	   850		23,000 – 23,999	   6,350	</a:t>
            </a:r>
          </a:p>
          <a:p>
            <a:pPr marL="0" indent="0">
              <a:buNone/>
            </a:pPr>
            <a:r>
              <a:rPr lang="en-US" dirty="0"/>
              <a:t>2,000 – 2,999	1,100		24,000 – 24,999	   6,600	</a:t>
            </a:r>
          </a:p>
          <a:p>
            <a:pPr marL="0" indent="0">
              <a:buNone/>
            </a:pPr>
            <a:r>
              <a:rPr lang="en-US" dirty="0"/>
              <a:t>3,000 – 3,999	1,350		25,000 – 25,999	   6,850	</a:t>
            </a:r>
          </a:p>
          <a:p>
            <a:pPr marL="0" indent="0">
              <a:buNone/>
            </a:pPr>
            <a:r>
              <a:rPr lang="en-US" dirty="0"/>
              <a:t>4,000 – 4,999	1,600		26,000 – 27,999	   7,250	</a:t>
            </a:r>
          </a:p>
          <a:p>
            <a:pPr marL="0" indent="0">
              <a:buNone/>
            </a:pPr>
            <a:r>
              <a:rPr lang="en-US" dirty="0"/>
              <a:t>5,000 – 5,999	1,850		28,000 – 29,999	   7,750	</a:t>
            </a:r>
          </a:p>
          <a:p>
            <a:pPr marL="0" indent="0">
              <a:buNone/>
            </a:pPr>
            <a:r>
              <a:rPr lang="en-US" dirty="0"/>
              <a:t>6,000 – 6,999	2,100		30,000 – 31,999	   8,520	</a:t>
            </a:r>
          </a:p>
          <a:p>
            <a:pPr marL="0" indent="0">
              <a:buNone/>
            </a:pPr>
            <a:r>
              <a:rPr lang="en-US" dirty="0"/>
              <a:t>7,000 – 7,999	2,350		32,000 – 33,999	   8,750	</a:t>
            </a:r>
          </a:p>
          <a:p>
            <a:pPr marL="0" indent="0">
              <a:buNone/>
            </a:pPr>
            <a:r>
              <a:rPr lang="en-US" dirty="0"/>
              <a:t>8,000 – 8,999	2,600		34,000 – 35,999	   9,250	</a:t>
            </a:r>
          </a:p>
          <a:p>
            <a:pPr marL="0" indent="0">
              <a:buNone/>
            </a:pPr>
            <a:r>
              <a:rPr lang="en-US" dirty="0"/>
              <a:t>9,000 – 9,999	2,850		36,000 – 37,999	   9,750	</a:t>
            </a:r>
          </a:p>
          <a:p>
            <a:pPr marL="0" indent="0">
              <a:buNone/>
            </a:pPr>
            <a:r>
              <a:rPr lang="en-US" dirty="0"/>
              <a:t>10,000 – 10,999	3,100		38,000 – 39,999	 10,250	</a:t>
            </a:r>
          </a:p>
          <a:p>
            <a:pPr marL="0" indent="0">
              <a:buNone/>
            </a:pPr>
            <a:r>
              <a:rPr lang="en-US" dirty="0"/>
              <a:t>11,000 – 11,999	3,350		40,000 – 41,999	 10,750	</a:t>
            </a:r>
          </a:p>
          <a:p>
            <a:pPr marL="0" indent="0">
              <a:buNone/>
            </a:pPr>
            <a:r>
              <a:rPr lang="en-US" dirty="0"/>
              <a:t>12,000 – 12,999	3,600		42,000 – 43,999	 11,250	</a:t>
            </a:r>
          </a:p>
          <a:p>
            <a:pPr marL="0" indent="0">
              <a:buNone/>
            </a:pPr>
            <a:r>
              <a:rPr lang="en-US" dirty="0"/>
              <a:t>13,000 – 13,999	3,850		44,000 – 45,999	 11,750	</a:t>
            </a:r>
          </a:p>
          <a:p>
            <a:pPr marL="0" indent="0">
              <a:buNone/>
            </a:pPr>
            <a:r>
              <a:rPr lang="en-US" dirty="0"/>
              <a:t>14,000 – 14,999	4,100		46,000 – 47,999	 12,250	</a:t>
            </a:r>
          </a:p>
          <a:p>
            <a:pPr marL="0" indent="0">
              <a:buNone/>
            </a:pPr>
            <a:r>
              <a:rPr lang="en-US" dirty="0"/>
              <a:t>15,000 – 15,999	4,350		48,000 – 49,999	 12,750	</a:t>
            </a:r>
          </a:p>
          <a:p>
            <a:pPr marL="0" indent="0">
              <a:buNone/>
            </a:pPr>
            <a:r>
              <a:rPr lang="en-US" dirty="0"/>
              <a:t>16,000 – 16,999	4,600		50,000 – 51,999	 13,250	</a:t>
            </a:r>
          </a:p>
          <a:p>
            <a:pPr marL="0" indent="0">
              <a:buNone/>
            </a:pPr>
            <a:r>
              <a:rPr lang="en-US" dirty="0"/>
              <a:t>17,000 – 17,999	4,850		52,000 – 53,999	 13,750	</a:t>
            </a:r>
          </a:p>
          <a:p>
            <a:pPr marL="0" indent="0">
              <a:buNone/>
            </a:pPr>
            <a:r>
              <a:rPr lang="en-US" dirty="0"/>
              <a:t>18,000 – 18,999	5,100		54,000 – 25,999	 14,250	</a:t>
            </a:r>
          </a:p>
          <a:p>
            <a:pPr marL="0" indent="0">
              <a:buNone/>
            </a:pPr>
            <a:r>
              <a:rPr lang="en-US" dirty="0"/>
              <a:t>19,000 – 19,999	5,350		56,000 – 57,999	 14,750	</a:t>
            </a:r>
          </a:p>
          <a:p>
            <a:pPr marL="0" indent="0">
              <a:buNone/>
            </a:pPr>
            <a:r>
              <a:rPr lang="en-US" dirty="0"/>
              <a:t>20, 000 – 20,999	5,600		58,000 – 59,999	 15,250</a:t>
            </a:r>
          </a:p>
          <a:p>
            <a:pPr marL="0" indent="0">
              <a:buNone/>
            </a:pPr>
            <a:r>
              <a:rPr lang="en-US" dirty="0"/>
              <a:t>21,000 – 21,999	5,850	For Vehicles having a fair market value in excess of $59,999, the annual lease value </a:t>
            </a:r>
          </a:p>
          <a:p>
            <a:pPr marL="0" indent="0">
              <a:buNone/>
            </a:pPr>
            <a:r>
              <a:rPr lang="en-US" dirty="0"/>
              <a:t>			= (0.25 x the auto’s fair market value) + $500</a:t>
            </a:r>
          </a:p>
          <a:p>
            <a:pPr marL="0" indent="0">
              <a:buNone/>
            </a:pPr>
            <a:r>
              <a:rPr lang="en-US" dirty="0"/>
              <a:t>	</a:t>
            </a:r>
          </a:p>
          <a:p>
            <a:pPr marL="0" indent="0">
              <a:buNone/>
            </a:pPr>
            <a:r>
              <a:rPr lang="en-US" sz="4400" dirty="0">
                <a:hlinkClick r:id="rId2"/>
              </a:rPr>
              <a:t>https://www.irs.gov/pub/irs-pdf/p15b.pdf</a:t>
            </a:r>
            <a:endParaRPr lang="en-US" sz="4400" dirty="0"/>
          </a:p>
          <a:p>
            <a:pPr marL="0" indent="0">
              <a:buNone/>
            </a:pPr>
            <a:endParaRPr lang="en-US" dirty="0"/>
          </a:p>
        </p:txBody>
      </p:sp>
    </p:spTree>
    <p:extLst>
      <p:ext uri="{BB962C8B-B14F-4D97-AF65-F5344CB8AC3E}">
        <p14:creationId xmlns:p14="http://schemas.microsoft.com/office/powerpoint/2010/main" val="691596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9349"/>
          </a:xfrm>
        </p:spPr>
        <p:txBody>
          <a:bodyPr>
            <a:normAutofit fontScale="90000"/>
          </a:bodyPr>
          <a:lstStyle/>
          <a:p>
            <a:r>
              <a:rPr lang="en-US" sz="2400" dirty="0"/>
              <a:t>Example of Personal Use of Auto Calculation</a:t>
            </a:r>
          </a:p>
        </p:txBody>
      </p:sp>
      <p:pic>
        <p:nvPicPr>
          <p:cNvPr id="10" name="Content Placeholder 9">
            <a:extLst>
              <a:ext uri="{FF2B5EF4-FFF2-40B4-BE49-F238E27FC236}">
                <a16:creationId xmlns:a16="http://schemas.microsoft.com/office/drawing/2014/main" id="{4C5E34D5-F5B7-42EE-BEDD-66F65CD462DF}"/>
              </a:ext>
            </a:extLst>
          </p:cNvPr>
          <p:cNvPicPr>
            <a:picLocks noGrp="1" noChangeAspect="1"/>
          </p:cNvPicPr>
          <p:nvPr>
            <p:ph idx="1"/>
          </p:nvPr>
        </p:nvPicPr>
        <p:blipFill>
          <a:blip r:embed="rId2"/>
          <a:stretch>
            <a:fillRect/>
          </a:stretch>
        </p:blipFill>
        <p:spPr>
          <a:xfrm>
            <a:off x="611624" y="815975"/>
            <a:ext cx="7868859" cy="5384800"/>
          </a:xfrm>
        </p:spPr>
      </p:pic>
    </p:spTree>
    <p:extLst>
      <p:ext uri="{BB962C8B-B14F-4D97-AF65-F5344CB8AC3E}">
        <p14:creationId xmlns:p14="http://schemas.microsoft.com/office/powerpoint/2010/main" val="1699348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4106"/>
          </a:xfrm>
        </p:spPr>
        <p:txBody>
          <a:bodyPr>
            <a:normAutofit/>
          </a:bodyPr>
          <a:lstStyle/>
          <a:p>
            <a:r>
              <a:rPr lang="en-US" sz="2200" dirty="0"/>
              <a:t>Group Term Life Insurance</a:t>
            </a:r>
          </a:p>
        </p:txBody>
      </p:sp>
      <p:sp>
        <p:nvSpPr>
          <p:cNvPr id="3" name="Content Placeholder 2"/>
          <p:cNvSpPr>
            <a:spLocks noGrp="1"/>
          </p:cNvSpPr>
          <p:nvPr>
            <p:ph idx="1"/>
          </p:nvPr>
        </p:nvSpPr>
        <p:spPr>
          <a:xfrm>
            <a:off x="838200" y="879232"/>
            <a:ext cx="10515600" cy="5297731"/>
          </a:xfrm>
        </p:spPr>
        <p:txBody>
          <a:bodyPr>
            <a:normAutofit/>
          </a:bodyPr>
          <a:lstStyle/>
          <a:p>
            <a:r>
              <a:rPr lang="en-US" sz="2000" dirty="0"/>
              <a:t>Non-taxable for the first $50,000 of coverage if:</a:t>
            </a:r>
          </a:p>
          <a:p>
            <a:pPr lvl="1"/>
            <a:r>
              <a:rPr lang="en-US" sz="2000" dirty="0"/>
              <a:t>Provides a general death benefit that is not includable in income</a:t>
            </a:r>
          </a:p>
          <a:p>
            <a:pPr lvl="1"/>
            <a:r>
              <a:rPr lang="en-US" sz="2000" dirty="0"/>
              <a:t>Provided to a group of employees of more than 10 (even if not all employees choose the benefit); see Pub. 15-B for exceptions</a:t>
            </a:r>
          </a:p>
          <a:p>
            <a:pPr lvl="1"/>
            <a:r>
              <a:rPr lang="en-US" sz="2000" dirty="0"/>
              <a:t>Provides an amount of insurance to each employee based on a formula that prevents individual selection</a:t>
            </a:r>
          </a:p>
          <a:p>
            <a:pPr lvl="1"/>
            <a:r>
              <a:rPr lang="en-US" sz="2000" dirty="0"/>
              <a:t>Provided under a policy that the employer either directly or indirectly carries.</a:t>
            </a:r>
          </a:p>
          <a:p>
            <a:r>
              <a:rPr lang="en-US" sz="2000" dirty="0"/>
              <a:t>Amount over $50,000 (reduced by any employee after-tax payroll deductions) is taxable income</a:t>
            </a:r>
          </a:p>
          <a:p>
            <a:pPr lvl="1"/>
            <a:r>
              <a:rPr lang="en-US" sz="2000" dirty="0"/>
              <a:t>Taxable for Social Security and Medicare</a:t>
            </a:r>
          </a:p>
          <a:p>
            <a:pPr lvl="1"/>
            <a:r>
              <a:rPr lang="en-US" sz="2000" dirty="0"/>
              <a:t>Taxable for Federal Withholding but employer does not have to withhold </a:t>
            </a:r>
          </a:p>
          <a:p>
            <a:pPr lvl="1"/>
            <a:r>
              <a:rPr lang="en-US" sz="2000" dirty="0"/>
              <a:t>Non-taxable for FUTA &amp; SUTA</a:t>
            </a:r>
          </a:p>
          <a:p>
            <a:endParaRPr lang="en-US" dirty="0"/>
          </a:p>
        </p:txBody>
      </p:sp>
    </p:spTree>
    <p:extLst>
      <p:ext uri="{BB962C8B-B14F-4D97-AF65-F5344CB8AC3E}">
        <p14:creationId xmlns:p14="http://schemas.microsoft.com/office/powerpoint/2010/main" val="69522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123"/>
          </a:xfrm>
        </p:spPr>
        <p:txBody>
          <a:bodyPr>
            <a:normAutofit/>
          </a:bodyPr>
          <a:lstStyle/>
          <a:p>
            <a:r>
              <a:rPr lang="en-US" sz="2400" dirty="0"/>
              <a:t>2023-2024 Changes</a:t>
            </a:r>
          </a:p>
        </p:txBody>
      </p:sp>
      <p:sp>
        <p:nvSpPr>
          <p:cNvPr id="3" name="Content Placeholder 2"/>
          <p:cNvSpPr>
            <a:spLocks noGrp="1"/>
          </p:cNvSpPr>
          <p:nvPr>
            <p:ph idx="1"/>
          </p:nvPr>
        </p:nvSpPr>
        <p:spPr>
          <a:xfrm>
            <a:off x="838200" y="971995"/>
            <a:ext cx="10515600" cy="5216843"/>
          </a:xfrm>
        </p:spPr>
        <p:txBody>
          <a:bodyPr>
            <a:normAutofit/>
          </a:bodyPr>
          <a:lstStyle/>
          <a:p>
            <a:pPr marL="0" indent="0">
              <a:buNone/>
            </a:pPr>
            <a:r>
              <a:rPr lang="en-US" sz="2000" dirty="0"/>
              <a:t>Inflation Reduction Act extends Affordable Care Act (ACA) premium tax credit subsidies for three more years, through 2025</a:t>
            </a:r>
          </a:p>
          <a:p>
            <a:pPr marL="0" indent="0">
              <a:buNone/>
            </a:pPr>
            <a:endParaRPr lang="en-US" sz="2000" dirty="0"/>
          </a:p>
          <a:p>
            <a:pPr marL="0" indent="0">
              <a:buNone/>
            </a:pPr>
            <a:r>
              <a:rPr lang="en-US" sz="2000" dirty="0"/>
              <a:t>Reminders</a:t>
            </a:r>
          </a:p>
          <a:p>
            <a:r>
              <a:rPr lang="en-US" sz="2000" dirty="0"/>
              <a:t>Masking Employee SSN on W-2, EXCEPT on Copy A or with state or local governments</a:t>
            </a:r>
          </a:p>
          <a:p>
            <a:r>
              <a:rPr lang="en-US" sz="2000" dirty="0"/>
              <a:t>”White Collar” Salary Threshold</a:t>
            </a:r>
          </a:p>
          <a:p>
            <a:r>
              <a:rPr lang="en-US" sz="2000" dirty="0"/>
              <a:t>Form W-4</a:t>
            </a:r>
          </a:p>
          <a:p>
            <a:r>
              <a:rPr lang="en-US" sz="2000" dirty="0"/>
              <a:t>W-2 E-file Requirement</a:t>
            </a:r>
          </a:p>
          <a:p>
            <a:r>
              <a:rPr lang="en-US" sz="2000" dirty="0"/>
              <a:t>Tax Rate Changes, Maximums, Posters</a:t>
            </a:r>
          </a:p>
          <a:p>
            <a:pPr marL="457200" indent="-457200">
              <a:buFont typeface="+mj-lt"/>
              <a:buAutoNum type="arabicPeriod"/>
            </a:pPr>
            <a:endParaRPr lang="en-US" sz="2000" dirty="0"/>
          </a:p>
        </p:txBody>
      </p:sp>
    </p:spTree>
    <p:extLst>
      <p:ext uri="{BB962C8B-B14F-4D97-AF65-F5344CB8AC3E}">
        <p14:creationId xmlns:p14="http://schemas.microsoft.com/office/powerpoint/2010/main" val="41201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4106"/>
          </a:xfrm>
        </p:spPr>
        <p:txBody>
          <a:bodyPr>
            <a:normAutofit/>
          </a:bodyPr>
          <a:lstStyle/>
          <a:p>
            <a:r>
              <a:rPr lang="en-US" sz="2400" dirty="0"/>
              <a:t>Group Term Life Insurance (continued)</a:t>
            </a:r>
          </a:p>
        </p:txBody>
      </p:sp>
      <p:sp>
        <p:nvSpPr>
          <p:cNvPr id="3" name="Content Placeholder 2"/>
          <p:cNvSpPr>
            <a:spLocks noGrp="1"/>
          </p:cNvSpPr>
          <p:nvPr>
            <p:ph idx="1"/>
          </p:nvPr>
        </p:nvSpPr>
        <p:spPr>
          <a:xfrm>
            <a:off x="838200" y="879232"/>
            <a:ext cx="10515600" cy="5297731"/>
          </a:xfrm>
        </p:spPr>
        <p:txBody>
          <a:bodyPr>
            <a:normAutofit/>
          </a:bodyPr>
          <a:lstStyle/>
          <a:p>
            <a:r>
              <a:rPr lang="en-US" sz="2000" dirty="0"/>
              <a:t>W-2, Box 12 with the Code C</a:t>
            </a:r>
          </a:p>
          <a:p>
            <a:r>
              <a:rPr lang="en-US" sz="2000" dirty="0"/>
              <a:t>Prorate the cost if less than a full month of coverage</a:t>
            </a:r>
          </a:p>
          <a:p>
            <a:r>
              <a:rPr lang="en-US" sz="2000" dirty="0"/>
              <a:t>2% or greater S-Corp shareholders – all included in wages</a:t>
            </a:r>
          </a:p>
          <a:p>
            <a:pPr marL="0" indent="0">
              <a:buNone/>
            </a:pPr>
            <a:endParaRPr lang="en-US" sz="2000" dirty="0"/>
          </a:p>
          <a:p>
            <a:r>
              <a:rPr lang="en-US" sz="2000" dirty="0"/>
              <a:t>Non-taxable to employee when:	</a:t>
            </a:r>
          </a:p>
          <a:p>
            <a:pPr lvl="1"/>
            <a:r>
              <a:rPr lang="en-US" sz="2000" dirty="0"/>
              <a:t>The beneficiary of the policy is the company for the entire calendar year</a:t>
            </a:r>
          </a:p>
          <a:p>
            <a:pPr lvl="1"/>
            <a:r>
              <a:rPr lang="en-US" sz="2000" dirty="0"/>
              <a:t>The beneficiary of the policy is a charitable organization for the entire calendar year</a:t>
            </a:r>
          </a:p>
          <a:p>
            <a:pPr lvl="1"/>
            <a:r>
              <a:rPr lang="en-US" sz="2000" dirty="0"/>
              <a:t>The employee terminates during the year due to a permanent disability</a:t>
            </a:r>
          </a:p>
        </p:txBody>
      </p:sp>
    </p:spTree>
    <p:extLst>
      <p:ext uri="{BB962C8B-B14F-4D97-AF65-F5344CB8AC3E}">
        <p14:creationId xmlns:p14="http://schemas.microsoft.com/office/powerpoint/2010/main" val="1912911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1352"/>
          </a:xfrm>
        </p:spPr>
        <p:txBody>
          <a:bodyPr/>
          <a:lstStyle/>
          <a:p>
            <a:r>
              <a:rPr lang="en-US" sz="2400" dirty="0">
                <a:solidFill>
                  <a:srgbClr val="002B64"/>
                </a:solidFill>
              </a:rPr>
              <a:t>Group Term Life Insurance (continued)</a:t>
            </a:r>
            <a:endParaRPr lang="en-US" dirty="0"/>
          </a:p>
        </p:txBody>
      </p:sp>
      <p:sp>
        <p:nvSpPr>
          <p:cNvPr id="3" name="Content Placeholder 2"/>
          <p:cNvSpPr>
            <a:spLocks noGrp="1"/>
          </p:cNvSpPr>
          <p:nvPr>
            <p:ph idx="1"/>
          </p:nvPr>
        </p:nvSpPr>
        <p:spPr>
          <a:xfrm>
            <a:off x="838200" y="826478"/>
            <a:ext cx="10515600" cy="5350485"/>
          </a:xfrm>
        </p:spPr>
        <p:txBody>
          <a:bodyPr/>
          <a:lstStyle/>
          <a:p>
            <a:r>
              <a:rPr lang="en-US" sz="2000" dirty="0"/>
              <a:t>Calculating Excess GTL</a:t>
            </a:r>
          </a:p>
          <a:p>
            <a:pPr marL="914400" lvl="1" indent="-457200">
              <a:buFont typeface="+mj-lt"/>
              <a:buAutoNum type="arabicPeriod"/>
            </a:pPr>
            <a:r>
              <a:rPr lang="en-US" sz="2000" dirty="0"/>
              <a:t>Determine excess over $50,000 (to the nearest $100)</a:t>
            </a:r>
          </a:p>
          <a:p>
            <a:pPr marL="914400" lvl="1" indent="-457200">
              <a:buFont typeface="+mj-lt"/>
              <a:buAutoNum type="arabicPeriod"/>
            </a:pPr>
            <a:r>
              <a:rPr lang="en-US" sz="2000" dirty="0"/>
              <a:t>Divide excess by $1,000</a:t>
            </a:r>
          </a:p>
          <a:p>
            <a:pPr marL="914400" lvl="1" indent="-457200">
              <a:buFont typeface="+mj-lt"/>
              <a:buAutoNum type="arabicPeriod"/>
            </a:pPr>
            <a:r>
              <a:rPr lang="en-US" sz="2000" dirty="0"/>
              <a:t>Determine employees’ age as of 12/31</a:t>
            </a:r>
          </a:p>
          <a:p>
            <a:pPr marL="914400" lvl="1" indent="-457200">
              <a:buFont typeface="+mj-lt"/>
              <a:buAutoNum type="arabicPeriod"/>
            </a:pPr>
            <a:r>
              <a:rPr lang="en-US" sz="2000" dirty="0"/>
              <a:t>Multiply rate found in IRS Publication 15-B (next slide) by amount in Step 3</a:t>
            </a:r>
          </a:p>
          <a:p>
            <a:pPr marL="914400" lvl="1" indent="-457200">
              <a:buFont typeface="+mj-lt"/>
              <a:buAutoNum type="arabicPeriod"/>
            </a:pPr>
            <a:r>
              <a:rPr lang="en-US" sz="2000" dirty="0"/>
              <a:t>Deduct any after-tax employee contributions</a:t>
            </a:r>
          </a:p>
          <a:p>
            <a:pPr marL="228600" lvl="1"/>
            <a:endParaRPr lang="en-US" sz="2000" dirty="0"/>
          </a:p>
          <a:p>
            <a:pPr marL="228600" lvl="1"/>
            <a:r>
              <a:rPr lang="en-US" sz="2000" dirty="0"/>
              <a:t>Additional rules for:</a:t>
            </a:r>
          </a:p>
          <a:p>
            <a:pPr marL="685800" lvl="2"/>
            <a:r>
              <a:rPr lang="en-US" sz="1600" dirty="0"/>
              <a:t>Spouse-Dependent Group Term Life</a:t>
            </a:r>
          </a:p>
          <a:p>
            <a:pPr marL="685800" lvl="2"/>
            <a:r>
              <a:rPr lang="en-US" sz="1600" dirty="0"/>
              <a:t>Former Employees Group Term Life</a:t>
            </a:r>
          </a:p>
          <a:p>
            <a:pPr marL="1143000" lvl="3"/>
            <a:r>
              <a:rPr lang="en-US" sz="2000" i="1" dirty="0"/>
              <a:t>See Publication 15-B</a:t>
            </a:r>
          </a:p>
          <a:p>
            <a:endParaRPr lang="en-US" dirty="0"/>
          </a:p>
        </p:txBody>
      </p:sp>
    </p:spTree>
    <p:extLst>
      <p:ext uri="{BB962C8B-B14F-4D97-AF65-F5344CB8AC3E}">
        <p14:creationId xmlns:p14="http://schemas.microsoft.com/office/powerpoint/2010/main" val="1717902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2560"/>
          </a:xfrm>
        </p:spPr>
        <p:txBody>
          <a:bodyPr>
            <a:normAutofit/>
          </a:bodyPr>
          <a:lstStyle/>
          <a:p>
            <a:r>
              <a:rPr lang="en-US" sz="2400" dirty="0">
                <a:solidFill>
                  <a:srgbClr val="002B64"/>
                </a:solidFill>
              </a:rPr>
              <a:t>Group Term Life Table</a:t>
            </a:r>
          </a:p>
        </p:txBody>
      </p:sp>
      <p:sp>
        <p:nvSpPr>
          <p:cNvPr id="3" name="Content Placeholder 2"/>
          <p:cNvSpPr>
            <a:spLocks noGrp="1"/>
          </p:cNvSpPr>
          <p:nvPr>
            <p:ph idx="1"/>
          </p:nvPr>
        </p:nvSpPr>
        <p:spPr>
          <a:xfrm>
            <a:off x="838200" y="817686"/>
            <a:ext cx="10515600" cy="5359277"/>
          </a:xfrm>
        </p:spPr>
        <p:txBody>
          <a:bodyPr/>
          <a:lstStyle/>
          <a:p>
            <a:r>
              <a:rPr lang="en-US" sz="2000" dirty="0"/>
              <a:t>Cost per $1,000 of protection per 1 month</a:t>
            </a:r>
          </a:p>
          <a:p>
            <a:endParaRPr lang="en-US" dirty="0"/>
          </a:p>
        </p:txBody>
      </p:sp>
      <p:pic>
        <p:nvPicPr>
          <p:cNvPr id="4" name="Picture 3"/>
          <p:cNvPicPr>
            <a:picLocks noChangeAspect="1"/>
          </p:cNvPicPr>
          <p:nvPr/>
        </p:nvPicPr>
        <p:blipFill>
          <a:blip r:embed="rId2"/>
          <a:stretch>
            <a:fillRect/>
          </a:stretch>
        </p:blipFill>
        <p:spPr>
          <a:xfrm>
            <a:off x="1219200" y="2057400"/>
            <a:ext cx="6182555" cy="3135313"/>
          </a:xfrm>
          <a:prstGeom prst="rect">
            <a:avLst/>
          </a:prstGeom>
        </p:spPr>
      </p:pic>
    </p:spTree>
    <p:extLst>
      <p:ext uri="{BB962C8B-B14F-4D97-AF65-F5344CB8AC3E}">
        <p14:creationId xmlns:p14="http://schemas.microsoft.com/office/powerpoint/2010/main" val="963430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123"/>
          </a:xfrm>
        </p:spPr>
        <p:txBody>
          <a:bodyPr>
            <a:normAutofit/>
          </a:bodyPr>
          <a:lstStyle/>
          <a:p>
            <a:r>
              <a:rPr lang="en-US" sz="2400" dirty="0"/>
              <a:t>Group Term Life Calculation</a:t>
            </a:r>
          </a:p>
        </p:txBody>
      </p:sp>
      <p:pic>
        <p:nvPicPr>
          <p:cNvPr id="6" name="Content Placeholder 5">
            <a:extLst>
              <a:ext uri="{FF2B5EF4-FFF2-40B4-BE49-F238E27FC236}">
                <a16:creationId xmlns:a16="http://schemas.microsoft.com/office/drawing/2014/main" id="{E0B93FCA-6613-919A-374F-E3E4D2489A15}"/>
              </a:ext>
            </a:extLst>
          </p:cNvPr>
          <p:cNvPicPr>
            <a:picLocks noGrp="1" noChangeAspect="1"/>
          </p:cNvPicPr>
          <p:nvPr>
            <p:ph idx="1"/>
          </p:nvPr>
        </p:nvPicPr>
        <p:blipFill>
          <a:blip r:embed="rId2"/>
          <a:stretch>
            <a:fillRect/>
          </a:stretch>
        </p:blipFill>
        <p:spPr>
          <a:xfrm>
            <a:off x="754027" y="1013861"/>
            <a:ext cx="6934397" cy="4848060"/>
          </a:xfrm>
        </p:spPr>
      </p:pic>
    </p:spTree>
    <p:extLst>
      <p:ext uri="{BB962C8B-B14F-4D97-AF65-F5344CB8AC3E}">
        <p14:creationId xmlns:p14="http://schemas.microsoft.com/office/powerpoint/2010/main" val="208920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Moving Expenses</a:t>
            </a:r>
          </a:p>
        </p:txBody>
      </p:sp>
      <p:sp>
        <p:nvSpPr>
          <p:cNvPr id="3" name="Content Placeholder 2"/>
          <p:cNvSpPr>
            <a:spLocks noGrp="1"/>
          </p:cNvSpPr>
          <p:nvPr>
            <p:ph idx="1"/>
          </p:nvPr>
        </p:nvSpPr>
        <p:spPr>
          <a:xfrm>
            <a:off x="838200" y="1307592"/>
            <a:ext cx="10515600" cy="4869371"/>
          </a:xfrm>
        </p:spPr>
        <p:txBody>
          <a:bodyPr/>
          <a:lstStyle/>
          <a:p>
            <a:r>
              <a:rPr lang="en-US" sz="2000" dirty="0"/>
              <a:t>Effective in 1/1/18 (and before 12/31/25), moving expenses are no longer a tax-free perk from employers and as an above-the-line deduction.</a:t>
            </a:r>
          </a:p>
          <a:p>
            <a:r>
              <a:rPr lang="en-US" sz="2000" dirty="0"/>
              <a:t>Members of armed forces on active duty who moves because of a permanent change of station are excluded as long as the employee did not get reimbursed </a:t>
            </a:r>
            <a:r>
              <a:rPr lang="en-US" sz="2000" dirty="0">
                <a:hlinkClick r:id="rId2"/>
              </a:rPr>
              <a:t>https://www.irs.gov/forms-pubs/about-publication-3</a:t>
            </a:r>
            <a:endParaRPr lang="en-US" sz="2000" dirty="0"/>
          </a:p>
          <a:p>
            <a:endParaRPr lang="en-US" dirty="0"/>
          </a:p>
        </p:txBody>
      </p:sp>
    </p:spTree>
    <p:extLst>
      <p:ext uri="{BB962C8B-B14F-4D97-AF65-F5344CB8AC3E}">
        <p14:creationId xmlns:p14="http://schemas.microsoft.com/office/powerpoint/2010/main" val="1664171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123"/>
          </a:xfrm>
        </p:spPr>
        <p:txBody>
          <a:bodyPr>
            <a:normAutofit/>
          </a:bodyPr>
          <a:lstStyle/>
          <a:p>
            <a:r>
              <a:rPr lang="en-US" sz="2400" dirty="0"/>
              <a:t>Education Assistance</a:t>
            </a:r>
          </a:p>
        </p:txBody>
      </p:sp>
      <p:sp>
        <p:nvSpPr>
          <p:cNvPr id="3" name="Content Placeholder 2"/>
          <p:cNvSpPr>
            <a:spLocks noGrp="1"/>
          </p:cNvSpPr>
          <p:nvPr>
            <p:ph idx="1"/>
          </p:nvPr>
        </p:nvSpPr>
        <p:spPr>
          <a:xfrm>
            <a:off x="838200" y="841248"/>
            <a:ext cx="10515600" cy="5335715"/>
          </a:xfrm>
        </p:spPr>
        <p:txBody>
          <a:bodyPr>
            <a:normAutofit lnSpcReduction="10000"/>
          </a:bodyPr>
          <a:lstStyle/>
          <a:p>
            <a:pPr marL="0" indent="0">
              <a:buNone/>
            </a:pPr>
            <a:r>
              <a:rPr lang="en-US" sz="2000" dirty="0"/>
              <a:t>Certain job-related education you provide to an employee may qualify for exclusion as a working condition benefit.  The education must meet at least one of the following tests:</a:t>
            </a:r>
          </a:p>
          <a:p>
            <a:r>
              <a:rPr lang="en-US" sz="2000" dirty="0"/>
              <a:t>The education is required by the employer or by law for the employee to keep his or her present salary, status or job.  The required education must serve a bona fide business purpose of the employer</a:t>
            </a:r>
          </a:p>
          <a:p>
            <a:r>
              <a:rPr lang="en-US" sz="2000" dirty="0"/>
              <a:t>The education maintains or improves skills needed in the job</a:t>
            </a:r>
          </a:p>
          <a:p>
            <a:pPr marL="0" indent="0">
              <a:buNone/>
            </a:pPr>
            <a:endParaRPr lang="en-US" sz="2000" dirty="0"/>
          </a:p>
          <a:p>
            <a:pPr marL="0" indent="0">
              <a:buNone/>
            </a:pPr>
            <a:r>
              <a:rPr lang="en-US" sz="2000" dirty="0"/>
              <a:t>However, even if the education tests are met, it isn’t qualifying education if:</a:t>
            </a:r>
          </a:p>
          <a:p>
            <a:r>
              <a:rPr lang="en-US" sz="2000" dirty="0"/>
              <a:t>It is needed to meet the minimum educational requirements of the employee’s present trade or business</a:t>
            </a:r>
          </a:p>
          <a:p>
            <a:r>
              <a:rPr lang="en-US" sz="2000" dirty="0"/>
              <a:t>Is part of a program of study that will qualify the employee for a new trade or business</a:t>
            </a:r>
          </a:p>
          <a:p>
            <a:pPr marL="0" indent="0">
              <a:buNone/>
            </a:pPr>
            <a:r>
              <a:rPr lang="en-US" sz="2000" dirty="0"/>
              <a:t>If you receive educational assistance benefits from your employer under an educational assistance program, you can exclude up to $5,250 of those benefits each year.</a:t>
            </a:r>
          </a:p>
          <a:p>
            <a:pPr marL="0" indent="0">
              <a:buNone/>
            </a:pPr>
            <a:endParaRPr lang="en-US" sz="2000" dirty="0"/>
          </a:p>
        </p:txBody>
      </p:sp>
    </p:spTree>
    <p:extLst>
      <p:ext uri="{BB962C8B-B14F-4D97-AF65-F5344CB8AC3E}">
        <p14:creationId xmlns:p14="http://schemas.microsoft.com/office/powerpoint/2010/main" val="753152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691"/>
          </a:xfrm>
        </p:spPr>
        <p:txBody>
          <a:bodyPr>
            <a:normAutofit/>
          </a:bodyPr>
          <a:lstStyle/>
          <a:p>
            <a:r>
              <a:rPr lang="en-US" sz="2400" dirty="0"/>
              <a:t>Business Travel, Meals &amp; Entertainment, Gifts, Transportation</a:t>
            </a:r>
          </a:p>
        </p:txBody>
      </p:sp>
      <p:sp>
        <p:nvSpPr>
          <p:cNvPr id="3" name="Content Placeholder 2"/>
          <p:cNvSpPr>
            <a:spLocks noGrp="1"/>
          </p:cNvSpPr>
          <p:nvPr>
            <p:ph idx="1"/>
          </p:nvPr>
        </p:nvSpPr>
        <p:spPr>
          <a:xfrm>
            <a:off x="838200" y="914400"/>
            <a:ext cx="10515600" cy="5262563"/>
          </a:xfrm>
        </p:spPr>
        <p:txBody>
          <a:bodyPr>
            <a:normAutofit fontScale="92500" lnSpcReduction="20000"/>
          </a:bodyPr>
          <a:lstStyle/>
          <a:p>
            <a:pPr marL="0" lvl="2" indent="0">
              <a:buNone/>
            </a:pPr>
            <a:r>
              <a:rPr lang="en-US" sz="2000" dirty="0"/>
              <a:t>Under an </a:t>
            </a:r>
            <a:r>
              <a:rPr lang="en-US" sz="2000" b="1" dirty="0"/>
              <a:t>accountable plan</a:t>
            </a:r>
            <a:r>
              <a:rPr lang="en-US" sz="2000" dirty="0"/>
              <a:t>, allowances or reimbursements paid to employees for job-related expenses are excluded from wages and not subject to withholding.  An allowance or reimbursement policy (not necessarily a written plan) is considered an accountable plan if:</a:t>
            </a:r>
          </a:p>
          <a:p>
            <a:pPr marL="457200" lvl="2" indent="-457200">
              <a:buFont typeface="+mj-lt"/>
              <a:buAutoNum type="arabicPeriod"/>
            </a:pPr>
            <a:r>
              <a:rPr lang="en-US" dirty="0"/>
              <a:t>There is a business connection to the expenditure</a:t>
            </a:r>
          </a:p>
          <a:p>
            <a:pPr marL="800100" lvl="3" indent="-342900"/>
            <a:r>
              <a:rPr lang="en-US" dirty="0"/>
              <a:t>Expenses incurred while performing services as an employee</a:t>
            </a:r>
          </a:p>
          <a:p>
            <a:pPr marL="457200" lvl="2" indent="-457200">
              <a:buFont typeface="+mj-lt"/>
              <a:buAutoNum type="arabicPeriod"/>
            </a:pPr>
            <a:r>
              <a:rPr lang="en-US" sz="2000" dirty="0"/>
              <a:t>There is adequate accounting </a:t>
            </a:r>
            <a:r>
              <a:rPr lang="en-US" dirty="0"/>
              <a:t>by the recipient within a reasonable period of time</a:t>
            </a:r>
          </a:p>
          <a:p>
            <a:pPr marL="800100" lvl="3" indent="-342900"/>
            <a:r>
              <a:rPr lang="en-US" dirty="0"/>
              <a:t>Bills, receipts, cancelled checks or similar items to support the expense</a:t>
            </a:r>
          </a:p>
          <a:p>
            <a:pPr marL="457200" lvl="2" indent="-457200">
              <a:buFont typeface="+mj-lt"/>
              <a:buAutoNum type="arabicPeriod"/>
            </a:pPr>
            <a:r>
              <a:rPr lang="en-US" dirty="0"/>
              <a:t>Excess reimbursements or advances are returned within a reasonable period of time</a:t>
            </a:r>
          </a:p>
          <a:p>
            <a:pPr marL="1257300" lvl="4" indent="-342900"/>
            <a:r>
              <a:rPr lang="en-US" dirty="0"/>
              <a:t>The determination of the length of a reasonable period of time will depend on the facts and circumstances</a:t>
            </a:r>
          </a:p>
          <a:p>
            <a:pPr marL="0" lvl="2" indent="0">
              <a:buNone/>
            </a:pPr>
            <a:endParaRPr lang="en-US" dirty="0"/>
          </a:p>
          <a:p>
            <a:pPr marL="0" lvl="2" indent="0">
              <a:buNone/>
            </a:pPr>
            <a:r>
              <a:rPr lang="en-US" dirty="0"/>
              <a:t>A </a:t>
            </a:r>
            <a:r>
              <a:rPr lang="en-US" b="1" dirty="0"/>
              <a:t>nonaccountable plan</a:t>
            </a:r>
            <a:r>
              <a:rPr lang="en-US" dirty="0"/>
              <a:t> is an allowance or reimbursement that does not meet all three requirements above.  </a:t>
            </a:r>
          </a:p>
          <a:p>
            <a:pPr marL="342900" lvl="2" indent="-342900"/>
            <a:r>
              <a:rPr lang="en-US" dirty="0"/>
              <a:t>The payment, reimbursement, etc. of these expenses are taxable wages subject to all withholding</a:t>
            </a:r>
          </a:p>
          <a:p>
            <a:pPr marL="0" lvl="2" indent="0">
              <a:buNone/>
            </a:pPr>
            <a:endParaRPr lang="en-US" sz="2000" dirty="0"/>
          </a:p>
          <a:p>
            <a:pPr marL="0" lvl="2" indent="0">
              <a:buNone/>
            </a:pPr>
            <a:endParaRPr lang="en-US" dirty="0"/>
          </a:p>
          <a:p>
            <a:pPr marL="0" lvl="2" indent="0">
              <a:buNone/>
            </a:pPr>
            <a:endParaRPr lang="en-US" sz="2000" dirty="0"/>
          </a:p>
          <a:p>
            <a:pPr marL="0" lvl="2" indent="0">
              <a:buNone/>
            </a:pPr>
            <a:r>
              <a:rPr lang="en-US" sz="2000" dirty="0"/>
              <a:t>An expense that is lavish or extravagant is not allowed</a:t>
            </a:r>
          </a:p>
          <a:p>
            <a:endParaRPr lang="en-US" sz="2000" dirty="0"/>
          </a:p>
        </p:txBody>
      </p:sp>
    </p:spTree>
    <p:extLst>
      <p:ext uri="{BB962C8B-B14F-4D97-AF65-F5344CB8AC3E}">
        <p14:creationId xmlns:p14="http://schemas.microsoft.com/office/powerpoint/2010/main" val="1181647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4411"/>
          </a:xfrm>
        </p:spPr>
        <p:txBody>
          <a:bodyPr>
            <a:normAutofit/>
          </a:bodyPr>
          <a:lstStyle/>
          <a:p>
            <a:r>
              <a:rPr lang="en-US" sz="2400" dirty="0"/>
              <a:t>Business Travel</a:t>
            </a:r>
          </a:p>
        </p:txBody>
      </p:sp>
      <p:sp>
        <p:nvSpPr>
          <p:cNvPr id="3" name="Content Placeholder 2"/>
          <p:cNvSpPr>
            <a:spLocks noGrp="1"/>
          </p:cNvSpPr>
          <p:nvPr>
            <p:ph idx="1"/>
          </p:nvPr>
        </p:nvSpPr>
        <p:spPr>
          <a:xfrm>
            <a:off x="838200" y="859536"/>
            <a:ext cx="10515600" cy="5317427"/>
          </a:xfrm>
        </p:spPr>
        <p:txBody>
          <a:bodyPr>
            <a:normAutofit fontScale="92500" lnSpcReduction="10000"/>
          </a:bodyPr>
          <a:lstStyle/>
          <a:p>
            <a:pPr marL="0" indent="0">
              <a:buNone/>
            </a:pPr>
            <a:r>
              <a:rPr lang="en-US" sz="2000" dirty="0"/>
              <a:t>The IRS announced special per diem rates that can be used to substantiate the amount of business expenses incurred for travel away from home on or after 10/1/23 thru 9/30/2024.</a:t>
            </a:r>
          </a:p>
          <a:p>
            <a:r>
              <a:rPr lang="en-US" sz="2000" dirty="0"/>
              <a:t>Employers using these rate to set per diem allowances can create certain categories of travel expenses as substantiated without requiring that employees prove the actual amount they spent (the employee should still substantiate the time, place and business purpose of their travel expense)</a:t>
            </a:r>
          </a:p>
          <a:p>
            <a:pPr marL="0" indent="0">
              <a:buNone/>
            </a:pPr>
            <a:endParaRPr lang="en-US" sz="2000" dirty="0"/>
          </a:p>
          <a:p>
            <a:pPr marL="0" indent="0">
              <a:buNone/>
            </a:pPr>
            <a:r>
              <a:rPr lang="en-US" sz="2000" dirty="0"/>
              <a:t>Prior to 10/1/22: Per-Diem allowance for traveling each day is non-taxable</a:t>
            </a:r>
          </a:p>
          <a:p>
            <a:pPr lvl="1"/>
            <a:r>
              <a:rPr lang="en-US" sz="2000" dirty="0"/>
              <a:t>Allowance amount is deemed substantiated as long as it does not exceed IRS-established federal per-diem rates – if exceeds these rates, overage is taxable </a:t>
            </a:r>
          </a:p>
          <a:p>
            <a:r>
              <a:rPr lang="en-US" sz="2000" dirty="0"/>
              <a:t>Federal per-diem rate is a combination of the federal </a:t>
            </a:r>
            <a:r>
              <a:rPr lang="en-US" sz="2000" i="1" dirty="0"/>
              <a:t>lodging</a:t>
            </a:r>
            <a:r>
              <a:rPr lang="en-US" sz="2000" dirty="0"/>
              <a:t> expense rate and the </a:t>
            </a:r>
            <a:r>
              <a:rPr lang="en-US" sz="2000" i="1" dirty="0"/>
              <a:t>meal and incidental </a:t>
            </a:r>
            <a:r>
              <a:rPr lang="en-US" sz="2000" dirty="0"/>
              <a:t>expense rate (M&amp;IE) for the locality of travel in the continental US </a:t>
            </a:r>
          </a:p>
          <a:p>
            <a:r>
              <a:rPr lang="en-US" sz="2000" dirty="0"/>
              <a:t>See </a:t>
            </a:r>
            <a:r>
              <a:rPr lang="en-US" sz="2000" dirty="0">
                <a:hlinkClick r:id="rId2"/>
              </a:rPr>
              <a:t>https://www.gsa.gov/travel/plan-book/per-diem-rates</a:t>
            </a:r>
            <a:r>
              <a:rPr lang="en-US" sz="2000" dirty="0"/>
              <a:t> for rates</a:t>
            </a:r>
          </a:p>
          <a:p>
            <a:r>
              <a:rPr lang="en-US" sz="2000" dirty="0"/>
              <a:t>Mileage reimbursement is non-taxable up to the federal standard mileage rate as long as it is substantiated.  Any reimbursement over the federal rate is taxable.  An employer is allowed to pay under the federal rate</a:t>
            </a:r>
          </a:p>
          <a:p>
            <a:r>
              <a:rPr lang="en-US" sz="2000" dirty="0"/>
              <a:t>Mileage rate for 2023 is $0.655 per mile. (2024</a:t>
            </a:r>
            <a:r>
              <a:rPr lang="en-US" sz="2000" i="1" dirty="0"/>
              <a:t> rate is not yet available)</a:t>
            </a:r>
          </a:p>
        </p:txBody>
      </p:sp>
    </p:spTree>
    <p:extLst>
      <p:ext uri="{BB962C8B-B14F-4D97-AF65-F5344CB8AC3E}">
        <p14:creationId xmlns:p14="http://schemas.microsoft.com/office/powerpoint/2010/main" val="3305525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4995"/>
          </a:xfrm>
        </p:spPr>
        <p:txBody>
          <a:bodyPr>
            <a:normAutofit/>
          </a:bodyPr>
          <a:lstStyle/>
          <a:p>
            <a:r>
              <a:rPr lang="en-US" sz="2400" dirty="0"/>
              <a:t>Loans to Employees</a:t>
            </a:r>
          </a:p>
        </p:txBody>
      </p:sp>
      <p:sp>
        <p:nvSpPr>
          <p:cNvPr id="3" name="Content Placeholder 2"/>
          <p:cNvSpPr>
            <a:spLocks noGrp="1"/>
          </p:cNvSpPr>
          <p:nvPr>
            <p:ph idx="1"/>
          </p:nvPr>
        </p:nvSpPr>
        <p:spPr>
          <a:xfrm>
            <a:off x="838200" y="960120"/>
            <a:ext cx="10515600" cy="5216843"/>
          </a:xfrm>
        </p:spPr>
        <p:txBody>
          <a:bodyPr>
            <a:normAutofit/>
          </a:bodyPr>
          <a:lstStyle/>
          <a:p>
            <a:r>
              <a:rPr lang="en-US" sz="2000" dirty="0"/>
              <a:t>If loan made at interest rate below the applicable federal rate (AFR), the difference is </a:t>
            </a:r>
            <a:r>
              <a:rPr lang="en-US" sz="2000" i="1" dirty="0"/>
              <a:t>taxable</a:t>
            </a:r>
            <a:r>
              <a:rPr lang="en-US" sz="2000" dirty="0"/>
              <a:t> on any day that the outstanding loans are </a:t>
            </a:r>
            <a:r>
              <a:rPr lang="en-US" sz="2000" i="1" dirty="0"/>
              <a:t>more than $10,000</a:t>
            </a:r>
          </a:p>
          <a:p>
            <a:pPr lvl="1"/>
            <a:r>
              <a:rPr lang="en-US" sz="2000" dirty="0"/>
              <a:t>Taxable amount is subject to SS, Med, FUTA, SUTA and also included in box 1 of Form W-2</a:t>
            </a:r>
          </a:p>
          <a:p>
            <a:pPr lvl="1"/>
            <a:r>
              <a:rPr lang="en-US" sz="2000" dirty="0"/>
              <a:t>The AFR can be found at: </a:t>
            </a:r>
            <a:r>
              <a:rPr lang="en-US" sz="2000" dirty="0">
                <a:hlinkClick r:id="rId3"/>
              </a:rPr>
              <a:t>https://apps.irs.gov/app/picklist/list/federalRates.html</a:t>
            </a:r>
            <a:endParaRPr lang="en-US" sz="2000" dirty="0"/>
          </a:p>
          <a:p>
            <a:pPr marL="228600" lvl="1"/>
            <a:r>
              <a:rPr lang="en-US" sz="2000" dirty="0"/>
              <a:t>Loans under $10,000</a:t>
            </a:r>
          </a:p>
          <a:p>
            <a:pPr marL="685800" lvl="2"/>
            <a:r>
              <a:rPr lang="en-US" sz="1600" dirty="0"/>
              <a:t>No imputed interest unless the principal purpose of the loan is tax avoidance</a:t>
            </a:r>
          </a:p>
          <a:p>
            <a:pPr marL="685800" lvl="2"/>
            <a:r>
              <a:rPr lang="en-US" sz="1600" dirty="0"/>
              <a:t>No imputed interest on loans for relocations to a new principal place of work</a:t>
            </a:r>
          </a:p>
          <a:p>
            <a:pPr marL="685800" lvl="2"/>
            <a:r>
              <a:rPr lang="en-US" sz="1600" dirty="0"/>
              <a:t>No imputed interest on advances repaid within a reasonable period of time</a:t>
            </a:r>
          </a:p>
          <a:p>
            <a:pPr marL="230188" lvl="2"/>
            <a:r>
              <a:rPr lang="en-US" sz="1600" dirty="0"/>
              <a:t>Proper documentation of the loan is important</a:t>
            </a:r>
          </a:p>
          <a:p>
            <a:pPr marL="230188" lvl="2"/>
            <a:endParaRPr lang="en-US" sz="1600" dirty="0"/>
          </a:p>
          <a:p>
            <a:r>
              <a:rPr lang="en-US" sz="2000" dirty="0"/>
              <a:t>The employer’s cancellation of an employee loan results in cancellation of indebtedness income rather than compensation.  The canceled loan should be reported on IRS Form 1099-C</a:t>
            </a:r>
          </a:p>
          <a:p>
            <a:endParaRPr lang="en-US" dirty="0"/>
          </a:p>
        </p:txBody>
      </p:sp>
    </p:spTree>
    <p:extLst>
      <p:ext uri="{BB962C8B-B14F-4D97-AF65-F5344CB8AC3E}">
        <p14:creationId xmlns:p14="http://schemas.microsoft.com/office/powerpoint/2010/main" val="3090527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1259"/>
          </a:xfrm>
        </p:spPr>
        <p:txBody>
          <a:bodyPr>
            <a:normAutofit/>
          </a:bodyPr>
          <a:lstStyle/>
          <a:p>
            <a:r>
              <a:rPr lang="en-US" sz="2400" dirty="0"/>
              <a:t>Prizes and Awards</a:t>
            </a:r>
          </a:p>
        </p:txBody>
      </p:sp>
      <p:sp>
        <p:nvSpPr>
          <p:cNvPr id="3" name="Content Placeholder 2"/>
          <p:cNvSpPr>
            <a:spLocks noGrp="1"/>
          </p:cNvSpPr>
          <p:nvPr>
            <p:ph idx="1"/>
          </p:nvPr>
        </p:nvSpPr>
        <p:spPr>
          <a:xfrm>
            <a:off x="838200" y="886968"/>
            <a:ext cx="10515600" cy="5289995"/>
          </a:xfrm>
        </p:spPr>
        <p:txBody>
          <a:bodyPr>
            <a:normAutofit/>
          </a:bodyPr>
          <a:lstStyle/>
          <a:p>
            <a:r>
              <a:rPr lang="en-US" sz="2000" dirty="0"/>
              <a:t>Awards and prizes are generally included as income with certain exceptions:</a:t>
            </a:r>
          </a:p>
          <a:p>
            <a:r>
              <a:rPr lang="en-US" sz="2000" dirty="0"/>
              <a:t>Achievement-Safety Awards</a:t>
            </a:r>
          </a:p>
          <a:p>
            <a:pPr lvl="1"/>
            <a:r>
              <a:rPr lang="en-US" sz="2000" dirty="0"/>
              <a:t>Given to an employee for length of service, employee achievement or safety achievement</a:t>
            </a:r>
          </a:p>
          <a:p>
            <a:pPr lvl="1"/>
            <a:r>
              <a:rPr lang="en-US" sz="2000" dirty="0"/>
              <a:t>Award is tangible personal property (not cash or cash equivalent, stocks, vacations, meals, lodging, or tickets)</a:t>
            </a:r>
          </a:p>
          <a:p>
            <a:pPr lvl="1"/>
            <a:r>
              <a:rPr lang="en-US" sz="2000" dirty="0"/>
              <a:t>Award is given in a meaningful presentation</a:t>
            </a:r>
          </a:p>
          <a:p>
            <a:pPr lvl="1"/>
            <a:r>
              <a:rPr lang="en-US" sz="2000" dirty="0"/>
              <a:t>Award is not disguised as compensation </a:t>
            </a:r>
          </a:p>
          <a:p>
            <a:r>
              <a:rPr lang="en-US" sz="2000" dirty="0"/>
              <a:t>Length of service award is excluded from income if:</a:t>
            </a:r>
          </a:p>
          <a:p>
            <a:pPr lvl="1"/>
            <a:r>
              <a:rPr lang="en-US" sz="2000" dirty="0"/>
              <a:t>The employee receives the award after their first 5 years of employment but not more frequently than every five years.</a:t>
            </a:r>
          </a:p>
          <a:p>
            <a:pPr lvl="1"/>
            <a:r>
              <a:rPr lang="en-US" sz="2000" dirty="0"/>
              <a:t>The employee didn’t receive another length-of-service during the same year or in any of the prior 4 years</a:t>
            </a:r>
          </a:p>
          <a:p>
            <a:r>
              <a:rPr lang="en-US" sz="2000" dirty="0"/>
              <a:t>Limit of $400 for awards under a nonqualified plan</a:t>
            </a:r>
          </a:p>
          <a:p>
            <a:r>
              <a:rPr lang="en-US" sz="2000" dirty="0"/>
              <a:t>Limit of $1,600 for all awards in a calendar year, whether or not qualified </a:t>
            </a:r>
          </a:p>
        </p:txBody>
      </p:sp>
    </p:spTree>
    <p:extLst>
      <p:ext uri="{BB962C8B-B14F-4D97-AF65-F5344CB8AC3E}">
        <p14:creationId xmlns:p14="http://schemas.microsoft.com/office/powerpoint/2010/main" val="133049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978"/>
          </a:xfrm>
        </p:spPr>
        <p:txBody>
          <a:bodyPr>
            <a:normAutofit/>
          </a:bodyPr>
          <a:lstStyle/>
          <a:p>
            <a:endParaRPr lang="en-US" sz="2400" dirty="0"/>
          </a:p>
        </p:txBody>
      </p:sp>
      <p:sp>
        <p:nvSpPr>
          <p:cNvPr id="3" name="Content Placeholder 2"/>
          <p:cNvSpPr>
            <a:spLocks noGrp="1"/>
          </p:cNvSpPr>
          <p:nvPr>
            <p:ph idx="1"/>
          </p:nvPr>
        </p:nvSpPr>
        <p:spPr>
          <a:xfrm>
            <a:off x="838200" y="832104"/>
            <a:ext cx="10515600" cy="5344859"/>
          </a:xfrm>
        </p:spPr>
        <p:txBody>
          <a:bodyPr>
            <a:normAutofit/>
          </a:bodyPr>
          <a:lstStyle/>
          <a:p>
            <a:pPr marL="0" indent="0">
              <a:buNone/>
            </a:pPr>
            <a:r>
              <a:rPr lang="en-US" sz="2400" dirty="0">
                <a:latin typeface="+mj-lt"/>
                <a:ea typeface="+mj-ea"/>
                <a:cs typeface="+mj-cs"/>
              </a:rPr>
              <a:t>Affordable Care Act</a:t>
            </a:r>
          </a:p>
          <a:p>
            <a:pPr marL="914400" lvl="1" indent="-457200">
              <a:buFont typeface="Arial" panose="020B0604020202020204" pitchFamily="34" charset="0"/>
              <a:buAutoNum type="arabicPeriod"/>
            </a:pPr>
            <a:r>
              <a:rPr lang="en-US" sz="2000" dirty="0"/>
              <a:t>Employer Shared Responsibility Payments (ESRP) – 50 or more full-time employees or 50 full-time equivalents</a:t>
            </a:r>
          </a:p>
          <a:p>
            <a:pPr marL="914400" lvl="1" indent="-457200">
              <a:buAutoNum type="arabicPeriod"/>
            </a:pPr>
            <a:r>
              <a:rPr lang="en-US" sz="2000" dirty="0">
                <a:ea typeface="+mj-ea"/>
                <a:cs typeface="+mj-cs"/>
              </a:rPr>
              <a:t>If an employer’s lowest-cost health plan premiums are not affordable, the employer may be liable for the employer shared responsibility payment (ESRP) when full-time employees enroll in marketplace coverage and qualify for premium tax credits.  </a:t>
            </a:r>
          </a:p>
          <a:p>
            <a:pPr marL="0" indent="0">
              <a:buNone/>
            </a:pPr>
            <a:endParaRPr lang="en-US" sz="2400" dirty="0">
              <a:latin typeface="+mj-lt"/>
              <a:ea typeface="+mj-ea"/>
              <a:cs typeface="+mj-cs"/>
            </a:endParaRPr>
          </a:p>
          <a:p>
            <a:pPr marL="0" indent="0">
              <a:buNone/>
            </a:pPr>
            <a:r>
              <a:rPr lang="en-US" sz="2400" dirty="0">
                <a:latin typeface="+mj-lt"/>
                <a:ea typeface="+mj-ea"/>
                <a:cs typeface="+mj-cs"/>
              </a:rPr>
              <a:t>Masking</a:t>
            </a:r>
            <a:r>
              <a:rPr lang="en-US" sz="2000" dirty="0"/>
              <a:t> </a:t>
            </a:r>
            <a:r>
              <a:rPr lang="en-US" sz="2400" dirty="0">
                <a:latin typeface="+mj-lt"/>
                <a:ea typeface="+mj-ea"/>
                <a:cs typeface="+mj-cs"/>
              </a:rPr>
              <a:t>Employee SSN</a:t>
            </a:r>
          </a:p>
          <a:p>
            <a:r>
              <a:rPr lang="en-US" sz="2000" dirty="0"/>
              <a:t>Starting 1/1/21 employers can truncate employee’s social security numbers on employee’s form copies; not allowed to truncate forms sent to SSA or states</a:t>
            </a:r>
          </a:p>
          <a:p>
            <a:pPr marL="0" indent="0">
              <a:buNone/>
            </a:pPr>
            <a:r>
              <a:rPr lang="en-US" sz="2400" dirty="0">
                <a:latin typeface="+mj-lt"/>
                <a:ea typeface="+mj-ea"/>
                <a:cs typeface="+mj-cs"/>
              </a:rPr>
              <a:t>Weekly “White Collar” Salary Threshold</a:t>
            </a:r>
          </a:p>
          <a:p>
            <a:r>
              <a:rPr lang="en-US" sz="2000" dirty="0"/>
              <a:t>Currently minimum salary level increased to $684 per week on 1/1/20 ($35,568 per year). The DOL’s proposed revision will see an increase to approximately $1,059/week ($55,068 per year).</a:t>
            </a:r>
          </a:p>
          <a:p>
            <a:pPr marL="0" indent="0">
              <a:buNone/>
            </a:pPr>
            <a:endParaRPr lang="en-US" sz="2400" dirty="0">
              <a:latin typeface="+mj-lt"/>
              <a:ea typeface="+mj-ea"/>
              <a:cs typeface="+mj-cs"/>
            </a:endParaRPr>
          </a:p>
        </p:txBody>
      </p:sp>
    </p:spTree>
    <p:extLst>
      <p:ext uri="{BB962C8B-B14F-4D97-AF65-F5344CB8AC3E}">
        <p14:creationId xmlns:p14="http://schemas.microsoft.com/office/powerpoint/2010/main" val="1291980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5267"/>
          </a:xfrm>
        </p:spPr>
        <p:txBody>
          <a:bodyPr>
            <a:normAutofit/>
          </a:bodyPr>
          <a:lstStyle/>
          <a:p>
            <a:r>
              <a:rPr lang="en-US" sz="2400" dirty="0"/>
              <a:t>Back Pay and Legal Awards</a:t>
            </a:r>
          </a:p>
        </p:txBody>
      </p:sp>
      <p:sp>
        <p:nvSpPr>
          <p:cNvPr id="3" name="Content Placeholder 2"/>
          <p:cNvSpPr>
            <a:spLocks noGrp="1"/>
          </p:cNvSpPr>
          <p:nvPr>
            <p:ph idx="1"/>
          </p:nvPr>
        </p:nvSpPr>
        <p:spPr>
          <a:xfrm>
            <a:off x="838200" y="850392"/>
            <a:ext cx="10515600" cy="5326571"/>
          </a:xfrm>
        </p:spPr>
        <p:txBody>
          <a:bodyPr>
            <a:normAutofit/>
          </a:bodyPr>
          <a:lstStyle/>
          <a:p>
            <a:r>
              <a:rPr lang="en-US" sz="2000" dirty="0"/>
              <a:t>Back-pay awarded to a taxpayer constitutes wages and is reportable on Form W-2 in the year paid</a:t>
            </a:r>
          </a:p>
          <a:p>
            <a:r>
              <a:rPr lang="en-US" sz="2000" dirty="0"/>
              <a:t>Awards for punitive damages, nonphysical injury or sickness, discrimination or defamation is considered income but are reported in Box 3 of Form 1099-MISC (see instructions for 1099-Misc for more information)</a:t>
            </a:r>
          </a:p>
        </p:txBody>
      </p:sp>
    </p:spTree>
    <p:extLst>
      <p:ext uri="{BB962C8B-B14F-4D97-AF65-F5344CB8AC3E}">
        <p14:creationId xmlns:p14="http://schemas.microsoft.com/office/powerpoint/2010/main" val="3822686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6123"/>
          </a:xfrm>
        </p:spPr>
        <p:txBody>
          <a:bodyPr>
            <a:normAutofit/>
          </a:bodyPr>
          <a:lstStyle/>
          <a:p>
            <a:r>
              <a:rPr lang="en-US" sz="2400" dirty="0"/>
              <a:t>Jury Duty Pay</a:t>
            </a:r>
          </a:p>
        </p:txBody>
      </p:sp>
      <p:sp>
        <p:nvSpPr>
          <p:cNvPr id="3" name="Content Placeholder 2"/>
          <p:cNvSpPr>
            <a:spLocks noGrp="1"/>
          </p:cNvSpPr>
          <p:nvPr>
            <p:ph idx="1"/>
          </p:nvPr>
        </p:nvSpPr>
        <p:spPr>
          <a:xfrm>
            <a:off x="838200" y="923544"/>
            <a:ext cx="10515600" cy="5253419"/>
          </a:xfrm>
        </p:spPr>
        <p:txBody>
          <a:bodyPr/>
          <a:lstStyle/>
          <a:p>
            <a:r>
              <a:rPr lang="en-US" sz="2000" dirty="0"/>
              <a:t>Any pay by employer above and beyond payment from the courts is taxable</a:t>
            </a:r>
          </a:p>
          <a:p>
            <a:r>
              <a:rPr lang="en-US" sz="2000" dirty="0"/>
              <a:t>If employer requires employee to turn over jury pay, only the difference between amount paid and turned over is taxable</a:t>
            </a:r>
          </a:p>
          <a:p>
            <a:endParaRPr lang="en-US" dirty="0"/>
          </a:p>
        </p:txBody>
      </p:sp>
    </p:spTree>
    <p:extLst>
      <p:ext uri="{BB962C8B-B14F-4D97-AF65-F5344CB8AC3E}">
        <p14:creationId xmlns:p14="http://schemas.microsoft.com/office/powerpoint/2010/main" val="657519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6979"/>
          </a:xfrm>
        </p:spPr>
        <p:txBody>
          <a:bodyPr>
            <a:normAutofit/>
          </a:bodyPr>
          <a:lstStyle/>
          <a:p>
            <a:r>
              <a:rPr lang="en-US" sz="2400" dirty="0"/>
              <a:t>Tips</a:t>
            </a:r>
          </a:p>
        </p:txBody>
      </p:sp>
      <p:sp>
        <p:nvSpPr>
          <p:cNvPr id="3" name="Content Placeholder 2"/>
          <p:cNvSpPr>
            <a:spLocks noGrp="1"/>
          </p:cNvSpPr>
          <p:nvPr>
            <p:ph idx="1"/>
          </p:nvPr>
        </p:nvSpPr>
        <p:spPr>
          <a:xfrm>
            <a:off x="838200" y="905256"/>
            <a:ext cx="10515600" cy="5271707"/>
          </a:xfrm>
        </p:spPr>
        <p:txBody>
          <a:bodyPr>
            <a:normAutofit/>
          </a:bodyPr>
          <a:lstStyle/>
          <a:p>
            <a:r>
              <a:rPr lang="en-US" sz="2000" dirty="0"/>
              <a:t>Taxable income (does not include allocated tips which are reported in box 8 of W-2)</a:t>
            </a:r>
          </a:p>
          <a:p>
            <a:r>
              <a:rPr lang="en-US" sz="2000" dirty="0"/>
              <a:t>Earnings of $20 a month in tips must be reported by employee to employer by the 10</a:t>
            </a:r>
            <a:r>
              <a:rPr lang="en-US" sz="2000" baseline="30000" dirty="0"/>
              <a:t>th</a:t>
            </a:r>
            <a:r>
              <a:rPr lang="en-US" sz="2000" dirty="0"/>
              <a:t> of the next month (or more often if employer requires)</a:t>
            </a:r>
          </a:p>
          <a:p>
            <a:pPr lvl="1"/>
            <a:r>
              <a:rPr lang="en-US" sz="2000" dirty="0"/>
              <a:t>Reported on Form 4070 or similar statement</a:t>
            </a:r>
          </a:p>
          <a:p>
            <a:r>
              <a:rPr lang="en-US" sz="2000" dirty="0"/>
              <a:t>Service charges are not tips but are wages; these charges are added to a customer’s check without the customer having a right to determine the “tip line”.  </a:t>
            </a:r>
          </a:p>
          <a:p>
            <a:r>
              <a:rPr lang="en-US" sz="2000" dirty="0"/>
              <a:t>Some examples are:</a:t>
            </a:r>
          </a:p>
          <a:p>
            <a:pPr lvl="1"/>
            <a:r>
              <a:rPr lang="en-US" sz="2000" dirty="0"/>
              <a:t>Large dining party automatic gratuity</a:t>
            </a:r>
          </a:p>
          <a:p>
            <a:pPr lvl="1"/>
            <a:r>
              <a:rPr lang="en-US" sz="2000" dirty="0"/>
              <a:t>Banquet event fee		</a:t>
            </a:r>
          </a:p>
          <a:p>
            <a:pPr lvl="1"/>
            <a:r>
              <a:rPr lang="en-US" sz="2000" dirty="0"/>
              <a:t>Cruise ship package fee</a:t>
            </a:r>
          </a:p>
          <a:p>
            <a:pPr lvl="1"/>
            <a:r>
              <a:rPr lang="en-US" sz="2000" dirty="0"/>
              <a:t>Bottle service charge		</a:t>
            </a:r>
          </a:p>
          <a:p>
            <a:pPr lvl="1"/>
            <a:r>
              <a:rPr lang="en-US" sz="2000" dirty="0"/>
              <a:t>Hotel room service charge</a:t>
            </a:r>
          </a:p>
        </p:txBody>
      </p:sp>
      <p:pic>
        <p:nvPicPr>
          <p:cNvPr id="4" name="Picture 3"/>
          <p:cNvPicPr>
            <a:picLocks noChangeAspect="1"/>
          </p:cNvPicPr>
          <p:nvPr/>
        </p:nvPicPr>
        <p:blipFill>
          <a:blip r:embed="rId2"/>
          <a:stretch>
            <a:fillRect/>
          </a:stretch>
        </p:blipFill>
        <p:spPr>
          <a:xfrm>
            <a:off x="6327648" y="3411516"/>
            <a:ext cx="4864608" cy="2454551"/>
          </a:xfrm>
          <a:prstGeom prst="rect">
            <a:avLst/>
          </a:prstGeom>
        </p:spPr>
      </p:pic>
    </p:spTree>
    <p:extLst>
      <p:ext uri="{BB962C8B-B14F-4D97-AF65-F5344CB8AC3E}">
        <p14:creationId xmlns:p14="http://schemas.microsoft.com/office/powerpoint/2010/main" val="201247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571"/>
          </a:xfrm>
        </p:spPr>
        <p:txBody>
          <a:bodyPr>
            <a:normAutofit/>
          </a:bodyPr>
          <a:lstStyle/>
          <a:p>
            <a:r>
              <a:rPr lang="en-US" sz="2400" dirty="0"/>
              <a:t>Gift Cards</a:t>
            </a:r>
          </a:p>
        </p:txBody>
      </p:sp>
      <p:sp>
        <p:nvSpPr>
          <p:cNvPr id="3" name="Content Placeholder 2"/>
          <p:cNvSpPr>
            <a:spLocks noGrp="1"/>
          </p:cNvSpPr>
          <p:nvPr>
            <p:ph idx="1"/>
          </p:nvPr>
        </p:nvSpPr>
        <p:spPr>
          <a:xfrm>
            <a:off x="838200" y="932688"/>
            <a:ext cx="10515600" cy="5244275"/>
          </a:xfrm>
        </p:spPr>
        <p:txBody>
          <a:bodyPr>
            <a:normAutofit/>
          </a:bodyPr>
          <a:lstStyle/>
          <a:p>
            <a:r>
              <a:rPr lang="en-US" sz="2000" dirty="0"/>
              <a:t>Always taxable</a:t>
            </a:r>
          </a:p>
          <a:p>
            <a:pPr lvl="1"/>
            <a:r>
              <a:rPr lang="en-US" sz="2000" dirty="0"/>
              <a:t>Has a specific value</a:t>
            </a:r>
          </a:p>
          <a:p>
            <a:pPr lvl="1"/>
            <a:r>
              <a:rPr lang="en-US" sz="2000" dirty="0"/>
              <a:t>Not unreasonable or administratively impractical to account for (IRC Section 132)</a:t>
            </a:r>
          </a:p>
          <a:p>
            <a:pPr lvl="1"/>
            <a:endParaRPr lang="en-US" sz="1600" dirty="0"/>
          </a:p>
          <a:p>
            <a:pPr marL="0" lvl="1" indent="0">
              <a:buNone/>
            </a:pPr>
            <a:r>
              <a:rPr lang="en-US" dirty="0">
                <a:latin typeface="+mj-lt"/>
                <a:ea typeface="+mj-ea"/>
                <a:cs typeface="+mj-cs"/>
              </a:rPr>
              <a:t>Employer-Provided Cell Phones</a:t>
            </a:r>
          </a:p>
          <a:p>
            <a:pPr marL="342900" lvl="1" indent="-342900"/>
            <a:r>
              <a:rPr lang="en-US" sz="2000" dirty="0"/>
              <a:t>Provided for non-compensatory business reasons is </a:t>
            </a:r>
            <a:r>
              <a:rPr lang="en-US" sz="2000" b="1" dirty="0"/>
              <a:t>not</a:t>
            </a:r>
            <a:r>
              <a:rPr lang="en-US" sz="2000" dirty="0"/>
              <a:t> a fringe benefit for business reasons:</a:t>
            </a:r>
          </a:p>
          <a:p>
            <a:pPr marL="800100" lvl="2" indent="-342900"/>
            <a:r>
              <a:rPr lang="en-US" sz="1600" dirty="0"/>
              <a:t>The employer needs to contact the employee at all times for work related emergencies</a:t>
            </a:r>
          </a:p>
          <a:p>
            <a:pPr marL="800100" lvl="2" indent="-342900"/>
            <a:r>
              <a:rPr lang="en-US" sz="1600" dirty="0"/>
              <a:t>The employer requires the employee to be available to speak with clients at times when the employee is away from the office</a:t>
            </a:r>
          </a:p>
          <a:p>
            <a:pPr marL="800100" lvl="2" indent="-342900"/>
            <a:r>
              <a:rPr lang="en-US" sz="1600" dirty="0"/>
              <a:t>The employee needs to speak with clients located in other time zones at times outside the employee’s normal workday</a:t>
            </a:r>
          </a:p>
          <a:p>
            <a:pPr marL="800100" lvl="2" indent="-342900"/>
            <a:endParaRPr lang="en-US" sz="1200" dirty="0"/>
          </a:p>
          <a:p>
            <a:pPr marL="0" lvl="1" indent="0">
              <a:buNone/>
            </a:pPr>
            <a:endParaRPr lang="en-US" sz="1600" dirty="0"/>
          </a:p>
        </p:txBody>
      </p:sp>
    </p:spTree>
    <p:extLst>
      <p:ext uri="{BB962C8B-B14F-4D97-AF65-F5344CB8AC3E}">
        <p14:creationId xmlns:p14="http://schemas.microsoft.com/office/powerpoint/2010/main" val="1489273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571"/>
          </a:xfrm>
        </p:spPr>
        <p:txBody>
          <a:bodyPr>
            <a:normAutofit/>
          </a:bodyPr>
          <a:lstStyle/>
          <a:p>
            <a:r>
              <a:rPr lang="en-US" sz="2400" dirty="0"/>
              <a:t>Adding Fringe Benefits to Pay</a:t>
            </a:r>
          </a:p>
        </p:txBody>
      </p:sp>
      <p:sp>
        <p:nvSpPr>
          <p:cNvPr id="3" name="Content Placeholder 2"/>
          <p:cNvSpPr>
            <a:spLocks noGrp="1"/>
          </p:cNvSpPr>
          <p:nvPr>
            <p:ph idx="1"/>
          </p:nvPr>
        </p:nvSpPr>
        <p:spPr>
          <a:xfrm>
            <a:off x="838200" y="996696"/>
            <a:ext cx="10515600" cy="5180267"/>
          </a:xfrm>
        </p:spPr>
        <p:txBody>
          <a:bodyPr>
            <a:normAutofit/>
          </a:bodyPr>
          <a:lstStyle/>
          <a:p>
            <a:r>
              <a:rPr lang="en-US" sz="2000" dirty="0"/>
              <a:t>If fringe benefits are entered with a regular payroll, taxes are calculated so it may not be necessary to gross up</a:t>
            </a:r>
          </a:p>
          <a:p>
            <a:pPr lvl="1"/>
            <a:r>
              <a:rPr lang="en-US" sz="2000" dirty="0"/>
              <a:t>Federal and State income tax withholding is not required</a:t>
            </a:r>
          </a:p>
          <a:p>
            <a:r>
              <a:rPr lang="en-US" sz="2000" dirty="0"/>
              <a:t>If fringe benefits are entered after the final payroll of the year, it will need to be grossed up for Social Security and Medicare</a:t>
            </a:r>
          </a:p>
          <a:p>
            <a:pPr lvl="1"/>
            <a:r>
              <a:rPr lang="en-US" sz="2000" dirty="0"/>
              <a:t>Social Security Gross Up – Below SS limit</a:t>
            </a:r>
          </a:p>
          <a:p>
            <a:pPr lvl="2"/>
            <a:r>
              <a:rPr lang="en-US" sz="1800" dirty="0"/>
              <a:t>Current Social Security rate is 6.2% and Medicare rate is 1.45%; total FICA rate is 7.65%; Subtract the total rate from 100 = 92.35%</a:t>
            </a:r>
          </a:p>
          <a:p>
            <a:pPr lvl="2"/>
            <a:r>
              <a:rPr lang="en-US" sz="1800" dirty="0"/>
              <a:t>Divide the desired net pay by 92.35%</a:t>
            </a:r>
          </a:p>
          <a:p>
            <a:pPr lvl="1"/>
            <a:r>
              <a:rPr lang="en-US" sz="2000" dirty="0"/>
              <a:t>Social Security Gross Up – Over SS limit</a:t>
            </a:r>
          </a:p>
          <a:p>
            <a:pPr lvl="2"/>
            <a:r>
              <a:rPr lang="en-US" sz="1800" dirty="0"/>
              <a:t>Medicare rate is 1.45% (or 2.35% if over $200,000). Subtract the total rate from 100 = 98.55% (or if over $200,000 limit 97.65%</a:t>
            </a:r>
          </a:p>
          <a:p>
            <a:pPr lvl="2"/>
            <a:r>
              <a:rPr lang="en-US" sz="1800" dirty="0"/>
              <a:t>Divide the desired net pay by 92.35%</a:t>
            </a:r>
            <a:endParaRPr lang="en-US" sz="1600" dirty="0"/>
          </a:p>
          <a:p>
            <a:r>
              <a:rPr lang="en-US" sz="2000" dirty="0"/>
              <a:t>Verify fringe benefits are added to Box 1, 3, 5, and 16 on W-2 and listed in Box 14 – if not, give employee separate sheet to accompany the W-2</a:t>
            </a:r>
          </a:p>
          <a:p>
            <a:endParaRPr lang="en-US" sz="2400" dirty="0"/>
          </a:p>
          <a:p>
            <a:endParaRPr lang="en-US" dirty="0"/>
          </a:p>
        </p:txBody>
      </p:sp>
    </p:spTree>
    <p:extLst>
      <p:ext uri="{BB962C8B-B14F-4D97-AF65-F5344CB8AC3E}">
        <p14:creationId xmlns:p14="http://schemas.microsoft.com/office/powerpoint/2010/main" val="2270292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0403"/>
          </a:xfrm>
        </p:spPr>
        <p:txBody>
          <a:bodyPr>
            <a:normAutofit/>
          </a:bodyPr>
          <a:lstStyle/>
          <a:p>
            <a:r>
              <a:rPr lang="en-US" sz="2400" dirty="0"/>
              <a:t>De Minimis Fringe Benefits</a:t>
            </a:r>
          </a:p>
        </p:txBody>
      </p:sp>
      <p:sp>
        <p:nvSpPr>
          <p:cNvPr id="3" name="Content Placeholder 2"/>
          <p:cNvSpPr>
            <a:spLocks noGrp="1"/>
          </p:cNvSpPr>
          <p:nvPr>
            <p:ph idx="1"/>
          </p:nvPr>
        </p:nvSpPr>
        <p:spPr>
          <a:xfrm>
            <a:off x="838200" y="942109"/>
            <a:ext cx="10515600" cy="5234854"/>
          </a:xfrm>
        </p:spPr>
        <p:txBody>
          <a:bodyPr>
            <a:normAutofit/>
          </a:bodyPr>
          <a:lstStyle/>
          <a:p>
            <a:r>
              <a:rPr lang="en-US" sz="2000" dirty="0"/>
              <a:t>A de minimis benefit is any property or service provided to an employee that has so </a:t>
            </a:r>
            <a:r>
              <a:rPr lang="en-US" sz="2000" i="1" dirty="0"/>
              <a:t>little value </a:t>
            </a:r>
            <a:r>
              <a:rPr lang="en-US" sz="2000" dirty="0"/>
              <a:t>(taking into account how </a:t>
            </a:r>
            <a:r>
              <a:rPr lang="en-US" sz="2000" i="1" dirty="0"/>
              <a:t>frequently</a:t>
            </a:r>
            <a:r>
              <a:rPr lang="en-US" sz="2000" dirty="0"/>
              <a:t> you provide similar benefits to your employees) that accounting for it would be </a:t>
            </a:r>
            <a:r>
              <a:rPr lang="en-US" sz="2000" i="1" dirty="0"/>
              <a:t>unreasonable or administratively impracticable</a:t>
            </a:r>
            <a:r>
              <a:rPr lang="en-US" sz="2000" dirty="0"/>
              <a:t>. Cash and cash equivalents (gift card, charge card, or credit card) no matter how little, are never excludable as a de minimis benefit, except for the occasional meal money or transportation fare. </a:t>
            </a:r>
          </a:p>
        </p:txBody>
      </p:sp>
    </p:spTree>
    <p:extLst>
      <p:ext uri="{BB962C8B-B14F-4D97-AF65-F5344CB8AC3E}">
        <p14:creationId xmlns:p14="http://schemas.microsoft.com/office/powerpoint/2010/main" val="1286065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a:bodyPr>
          <a:lstStyle/>
          <a:p>
            <a:r>
              <a:rPr lang="en-US" sz="2400" dirty="0"/>
              <a:t>Examples of De Minimis Fringe Benefits</a:t>
            </a:r>
          </a:p>
        </p:txBody>
      </p:sp>
      <p:sp>
        <p:nvSpPr>
          <p:cNvPr id="3" name="Content Placeholder 2"/>
          <p:cNvSpPr>
            <a:spLocks noGrp="1"/>
          </p:cNvSpPr>
          <p:nvPr>
            <p:ph idx="1"/>
          </p:nvPr>
        </p:nvSpPr>
        <p:spPr>
          <a:xfrm>
            <a:off x="838200" y="804672"/>
            <a:ext cx="10515600" cy="5372291"/>
          </a:xfrm>
        </p:spPr>
        <p:txBody>
          <a:bodyPr>
            <a:normAutofit/>
          </a:bodyPr>
          <a:lstStyle/>
          <a:p>
            <a:r>
              <a:rPr lang="en-US" sz="2400" dirty="0"/>
              <a:t>Occasional personal use of an employer’s copying machine (no more than 15% of total use)</a:t>
            </a:r>
          </a:p>
          <a:p>
            <a:r>
              <a:rPr lang="en-US" sz="2400" dirty="0"/>
              <a:t>Occasional group meals, or picnics for employees</a:t>
            </a:r>
          </a:p>
          <a:p>
            <a:r>
              <a:rPr lang="en-US" sz="2400" dirty="0"/>
              <a:t>Traditional birthday or holiday gifts of property (not cash) with a low fair market value. </a:t>
            </a:r>
          </a:p>
          <a:p>
            <a:r>
              <a:rPr lang="en-US" sz="2400" dirty="0"/>
              <a:t>Occasional theater or sporting event tickets. </a:t>
            </a:r>
          </a:p>
          <a:p>
            <a:r>
              <a:rPr lang="en-US" sz="2400" dirty="0"/>
              <a:t>Coffee, doughnuts, and soft drinks. </a:t>
            </a:r>
          </a:p>
          <a:p>
            <a:r>
              <a:rPr lang="en-US" sz="2400" dirty="0"/>
              <a:t>Local telephone calls. </a:t>
            </a:r>
          </a:p>
          <a:p>
            <a:r>
              <a:rPr lang="en-US" sz="2400" dirty="0"/>
              <a:t>Flowers, fruit, books, or similar property provided to employees under special circumstances (e.g., on account of illness, outstanding performance, or family crisis).</a:t>
            </a:r>
          </a:p>
        </p:txBody>
      </p:sp>
    </p:spTree>
    <p:extLst>
      <p:ext uri="{BB962C8B-B14F-4D97-AF65-F5344CB8AC3E}">
        <p14:creationId xmlns:p14="http://schemas.microsoft.com/office/powerpoint/2010/main" val="4165231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698498" cy="2990277"/>
          </a:xfrm>
        </p:spPr>
        <p:txBody>
          <a:bodyPr>
            <a:normAutofit/>
          </a:bodyPr>
          <a:lstStyle/>
          <a:p>
            <a:pPr algn="ctr"/>
            <a:r>
              <a:rPr lang="en-US" sz="5400" dirty="0"/>
              <a:t>Independent Contractors</a:t>
            </a:r>
          </a:p>
        </p:txBody>
      </p:sp>
    </p:spTree>
    <p:extLst>
      <p:ext uri="{BB962C8B-B14F-4D97-AF65-F5344CB8AC3E}">
        <p14:creationId xmlns:p14="http://schemas.microsoft.com/office/powerpoint/2010/main" val="810561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a:bodyPr>
          <a:lstStyle/>
          <a:p>
            <a:r>
              <a:rPr lang="en-US" sz="2400" dirty="0"/>
              <a:t>Employee vs. Independent Contractor</a:t>
            </a:r>
          </a:p>
        </p:txBody>
      </p:sp>
      <p:sp>
        <p:nvSpPr>
          <p:cNvPr id="4" name="Content Placeholder 9"/>
          <p:cNvSpPr>
            <a:spLocks noGrp="1"/>
          </p:cNvSpPr>
          <p:nvPr>
            <p:ph idx="1"/>
          </p:nvPr>
        </p:nvSpPr>
        <p:spPr>
          <a:xfrm>
            <a:off x="838200" y="868363"/>
            <a:ext cx="3203448" cy="5308600"/>
          </a:xfrm>
        </p:spPr>
        <p:txBody>
          <a:bodyPr>
            <a:normAutofit/>
          </a:bodyPr>
          <a:lstStyle/>
          <a:p>
            <a:pPr marL="0" indent="0" algn="ctr">
              <a:buNone/>
            </a:pPr>
            <a:r>
              <a:rPr lang="en-US" sz="2000" u="sng" dirty="0"/>
              <a:t>Employee</a:t>
            </a:r>
          </a:p>
          <a:p>
            <a:r>
              <a:rPr lang="en-US" sz="2000" dirty="0"/>
              <a:t>Employer controls</a:t>
            </a:r>
          </a:p>
          <a:p>
            <a:pPr lvl="1"/>
            <a:r>
              <a:rPr lang="en-US" sz="2000" dirty="0"/>
              <a:t>When you work</a:t>
            </a:r>
          </a:p>
          <a:p>
            <a:pPr lvl="1"/>
            <a:r>
              <a:rPr lang="en-US" sz="2000" dirty="0"/>
              <a:t>How you do it</a:t>
            </a:r>
          </a:p>
          <a:p>
            <a:r>
              <a:rPr lang="en-US" sz="2000" dirty="0"/>
              <a:t>Employer supplies</a:t>
            </a:r>
          </a:p>
          <a:p>
            <a:pPr lvl="1"/>
            <a:r>
              <a:rPr lang="en-US" sz="2000" dirty="0"/>
              <a:t>Tools</a:t>
            </a:r>
          </a:p>
          <a:p>
            <a:pPr lvl="1"/>
            <a:r>
              <a:rPr lang="en-US" sz="2000" dirty="0"/>
              <a:t>Know how</a:t>
            </a:r>
          </a:p>
          <a:p>
            <a:r>
              <a:rPr lang="en-US" sz="2000" dirty="0"/>
              <a:t>Benefits</a:t>
            </a:r>
          </a:p>
          <a:p>
            <a:pPr lvl="1"/>
            <a:r>
              <a:rPr lang="en-US" sz="2000" dirty="0"/>
              <a:t>Vacation</a:t>
            </a:r>
          </a:p>
          <a:p>
            <a:pPr lvl="1"/>
            <a:r>
              <a:rPr lang="en-US" sz="2000" dirty="0"/>
              <a:t>Personal Time Off</a:t>
            </a:r>
          </a:p>
          <a:p>
            <a:pPr lvl="1"/>
            <a:r>
              <a:rPr lang="en-US" sz="2000" dirty="0"/>
              <a:t>Health Insurance</a:t>
            </a:r>
          </a:p>
          <a:p>
            <a:pPr lvl="1"/>
            <a:r>
              <a:rPr lang="en-US" sz="2000" dirty="0"/>
              <a:t>Retirement Plan</a:t>
            </a:r>
          </a:p>
          <a:p>
            <a:pPr marL="0" indent="0" algn="ctr">
              <a:buNone/>
            </a:pPr>
            <a:endParaRPr lang="en-US" sz="1200" u="sng" dirty="0"/>
          </a:p>
          <a:p>
            <a:endParaRPr lang="en-US" dirty="0"/>
          </a:p>
        </p:txBody>
      </p:sp>
      <p:sp>
        <p:nvSpPr>
          <p:cNvPr id="7" name="Content Placeholder 10"/>
          <p:cNvSpPr txBox="1">
            <a:spLocks/>
          </p:cNvSpPr>
          <p:nvPr/>
        </p:nvSpPr>
        <p:spPr>
          <a:xfrm>
            <a:off x="4629912" y="868363"/>
            <a:ext cx="4038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u="sng" dirty="0"/>
              <a:t>Independent Contractor</a:t>
            </a:r>
          </a:p>
          <a:p>
            <a:r>
              <a:rPr lang="en-US" sz="2000" dirty="0"/>
              <a:t>Individual has written contract that states</a:t>
            </a:r>
          </a:p>
          <a:p>
            <a:pPr lvl="1"/>
            <a:r>
              <a:rPr lang="en-US" sz="2000" dirty="0"/>
              <a:t>Length of project</a:t>
            </a:r>
          </a:p>
          <a:p>
            <a:pPr lvl="1"/>
            <a:r>
              <a:rPr lang="en-US" sz="2000" dirty="0"/>
              <a:t>What happens in the event project is not completed satisfactorily</a:t>
            </a:r>
          </a:p>
          <a:p>
            <a:pPr lvl="1"/>
            <a:r>
              <a:rPr lang="en-US" sz="2000" dirty="0"/>
              <a:t>No reimbursements for gas or supplies</a:t>
            </a:r>
          </a:p>
          <a:p>
            <a:pPr lvl="1"/>
            <a:r>
              <a:rPr lang="en-US" sz="2000" dirty="0"/>
              <a:t>Pays in his/her own FICA</a:t>
            </a:r>
          </a:p>
        </p:txBody>
      </p:sp>
    </p:spTree>
    <p:extLst>
      <p:ext uri="{BB962C8B-B14F-4D97-AF65-F5344CB8AC3E}">
        <p14:creationId xmlns:p14="http://schemas.microsoft.com/office/powerpoint/2010/main" val="3755707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1843"/>
          </a:xfrm>
        </p:spPr>
        <p:txBody>
          <a:bodyPr>
            <a:normAutofit/>
          </a:bodyPr>
          <a:lstStyle/>
          <a:p>
            <a:r>
              <a:rPr lang="en-US" sz="2400" dirty="0"/>
              <a:t>Federal Tests – Independent Contractors</a:t>
            </a:r>
          </a:p>
        </p:txBody>
      </p:sp>
      <p:sp>
        <p:nvSpPr>
          <p:cNvPr id="3" name="Content Placeholder 2"/>
          <p:cNvSpPr>
            <a:spLocks noGrp="1"/>
          </p:cNvSpPr>
          <p:nvPr>
            <p:ph idx="1"/>
          </p:nvPr>
        </p:nvSpPr>
        <p:spPr>
          <a:xfrm>
            <a:off x="838200" y="886968"/>
            <a:ext cx="10515600" cy="5289995"/>
          </a:xfrm>
        </p:spPr>
        <p:txBody>
          <a:bodyPr>
            <a:normAutofit/>
          </a:bodyPr>
          <a:lstStyle/>
          <a:p>
            <a:pPr marL="0" indent="0">
              <a:buNone/>
            </a:pPr>
            <a:r>
              <a:rPr lang="en-US" sz="2000" u="sng" dirty="0"/>
              <a:t>Common Law Rules </a:t>
            </a:r>
            <a:r>
              <a:rPr lang="en-US" sz="2000" dirty="0"/>
              <a:t>– facts that provide evidence of the degree of control and independence fall into 3 categories:</a:t>
            </a:r>
          </a:p>
          <a:p>
            <a:pPr marL="457200" indent="-457200">
              <a:buFont typeface="+mj-lt"/>
              <a:buAutoNum type="arabicPeriod"/>
            </a:pPr>
            <a:r>
              <a:rPr lang="en-US" sz="2000" dirty="0"/>
              <a:t>Behavioral – Does the company control or have the right to control what the worker does and how the worker does his or her job?</a:t>
            </a:r>
          </a:p>
          <a:p>
            <a:pPr marL="457200" indent="-457200">
              <a:buFont typeface="+mj-lt"/>
              <a:buAutoNum type="arabicPeriod"/>
            </a:pPr>
            <a:r>
              <a:rPr lang="en-US" sz="2000" dirty="0"/>
              <a:t>Financial – Are the business aspects of the worker’s job controlled by the payer? (these include things like how the worker is paid, whether expenses are reimbursed, who provides tools/supplies)</a:t>
            </a:r>
          </a:p>
          <a:p>
            <a:pPr marL="457200" indent="-457200">
              <a:buFont typeface="+mj-lt"/>
              <a:buAutoNum type="arabicPeriod"/>
            </a:pPr>
            <a:r>
              <a:rPr lang="en-US" sz="2000" dirty="0"/>
              <a:t>Type of relationship – Are there written contracts or employee type benefits (ex. pension plan, insurance, vacation pay, etc.)?  Will the relationship continue and is the work performed a key aspect of the business?</a:t>
            </a:r>
          </a:p>
          <a:p>
            <a:pPr marL="457200" indent="-457200">
              <a:buFont typeface="+mj-lt"/>
              <a:buAutoNum type="arabicPeriod"/>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48874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3011"/>
          </a:xfrm>
        </p:spPr>
        <p:txBody>
          <a:bodyPr>
            <a:normAutofit/>
          </a:bodyPr>
          <a:lstStyle/>
          <a:p>
            <a:r>
              <a:rPr lang="en-US" sz="2400" dirty="0"/>
              <a:t>2021 Form W-4 Employee’s Withholding Certificate</a:t>
            </a:r>
          </a:p>
        </p:txBody>
      </p:sp>
      <p:sp>
        <p:nvSpPr>
          <p:cNvPr id="3" name="Content Placeholder 2"/>
          <p:cNvSpPr>
            <a:spLocks noGrp="1"/>
          </p:cNvSpPr>
          <p:nvPr>
            <p:ph idx="1"/>
          </p:nvPr>
        </p:nvSpPr>
        <p:spPr>
          <a:xfrm>
            <a:off x="838200" y="941833"/>
            <a:ext cx="10515600" cy="694943"/>
          </a:xfrm>
        </p:spPr>
        <p:txBody>
          <a:bodyPr>
            <a:normAutofit/>
          </a:bodyPr>
          <a:lstStyle/>
          <a:p>
            <a:r>
              <a:rPr lang="en-US" sz="2000" dirty="0"/>
              <a:t>New W-4 required to be used for new hires after 1/1/21 and any employee updating their information</a:t>
            </a:r>
          </a:p>
        </p:txBody>
      </p:sp>
      <p:sp>
        <p:nvSpPr>
          <p:cNvPr id="4" name="TextBox 3"/>
          <p:cNvSpPr txBox="1"/>
          <p:nvPr/>
        </p:nvSpPr>
        <p:spPr>
          <a:xfrm>
            <a:off x="838200" y="1849305"/>
            <a:ext cx="10661073" cy="461665"/>
          </a:xfrm>
          <a:prstGeom prst="rect">
            <a:avLst/>
          </a:prstGeom>
          <a:noFill/>
        </p:spPr>
        <p:txBody>
          <a:bodyPr wrap="square" rtlCol="0">
            <a:spAutoFit/>
          </a:bodyPr>
          <a:lstStyle/>
          <a:p>
            <a:r>
              <a:rPr lang="en-US" sz="2400" dirty="0">
                <a:latin typeface="+mj-lt"/>
              </a:rPr>
              <a:t>Social Security – Update to E-File W-2 Requirements</a:t>
            </a:r>
          </a:p>
        </p:txBody>
      </p:sp>
      <p:sp>
        <p:nvSpPr>
          <p:cNvPr id="5" name="TextBox 4"/>
          <p:cNvSpPr txBox="1"/>
          <p:nvPr/>
        </p:nvSpPr>
        <p:spPr>
          <a:xfrm>
            <a:off x="887681" y="2310970"/>
            <a:ext cx="1003761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Mandates electronic filing of IRS Forms, including W-2s:</a:t>
            </a:r>
          </a:p>
          <a:p>
            <a:pPr marL="742950" lvl="1" indent="-285750">
              <a:buFont typeface="Arial" panose="020B0604020202020204" pitchFamily="34" charset="0"/>
              <a:buChar char="•"/>
            </a:pPr>
            <a:r>
              <a:rPr lang="en-US" sz="2000" dirty="0"/>
              <a:t>In 2024 (for 2023 W-2s) – if you send 10 or more W-2s to SSA</a:t>
            </a:r>
          </a:p>
        </p:txBody>
      </p:sp>
      <p:sp>
        <p:nvSpPr>
          <p:cNvPr id="6" name="TextBox 5">
            <a:extLst>
              <a:ext uri="{FF2B5EF4-FFF2-40B4-BE49-F238E27FC236}">
                <a16:creationId xmlns:a16="http://schemas.microsoft.com/office/drawing/2014/main" id="{FCCBB970-A1B2-4152-BDFE-1BB0C76D1E38}"/>
              </a:ext>
            </a:extLst>
          </p:cNvPr>
          <p:cNvSpPr txBox="1"/>
          <p:nvPr/>
        </p:nvSpPr>
        <p:spPr>
          <a:xfrm>
            <a:off x="838200" y="3429000"/>
            <a:ext cx="10087099" cy="1477328"/>
          </a:xfrm>
          <a:prstGeom prst="rect">
            <a:avLst/>
          </a:prstGeom>
          <a:noFill/>
        </p:spPr>
        <p:txBody>
          <a:bodyPr wrap="square" rtlCol="0">
            <a:spAutoFit/>
          </a:bodyPr>
          <a:lstStyle/>
          <a:p>
            <a:r>
              <a:rPr lang="en-US" dirty="0"/>
              <a:t>Wisconsin E-File Requirements:</a:t>
            </a:r>
          </a:p>
          <a:p>
            <a:pPr marL="285750" indent="-285750">
              <a:buFont typeface="Arial" panose="020B0604020202020204" pitchFamily="34" charset="0"/>
              <a:buChar char="•"/>
            </a:pPr>
            <a:r>
              <a:rPr lang="en-US" dirty="0"/>
              <a:t>10 or more wage statements or information returns</a:t>
            </a:r>
          </a:p>
          <a:p>
            <a:endParaRPr lang="en-US" dirty="0"/>
          </a:p>
          <a:p>
            <a:r>
              <a:rPr lang="en-US" dirty="0"/>
              <a:t>Minnesota E-File Requirements:</a:t>
            </a:r>
          </a:p>
          <a:p>
            <a:pPr marL="285750" indent="-285750">
              <a:buFont typeface="Arial" panose="020B0604020202020204" pitchFamily="34" charset="0"/>
              <a:buChar char="•"/>
            </a:pPr>
            <a:r>
              <a:rPr lang="en-US" dirty="0"/>
              <a:t>More than 10 forms (W-2s plus 1099s)</a:t>
            </a:r>
          </a:p>
        </p:txBody>
      </p:sp>
    </p:spTree>
    <p:extLst>
      <p:ext uri="{BB962C8B-B14F-4D97-AF65-F5344CB8AC3E}">
        <p14:creationId xmlns:p14="http://schemas.microsoft.com/office/powerpoint/2010/main" val="2862893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9547"/>
          </a:xfrm>
        </p:spPr>
        <p:txBody>
          <a:bodyPr>
            <a:normAutofit/>
          </a:bodyPr>
          <a:lstStyle/>
          <a:p>
            <a:r>
              <a:rPr lang="en-US" sz="2400" dirty="0"/>
              <a:t>WI and MN – Nine Requirements Test – Independent Contractor</a:t>
            </a:r>
          </a:p>
        </p:txBody>
      </p:sp>
      <p:sp>
        <p:nvSpPr>
          <p:cNvPr id="3" name="Content Placeholder 2"/>
          <p:cNvSpPr>
            <a:spLocks noGrp="1"/>
          </p:cNvSpPr>
          <p:nvPr>
            <p:ph idx="1"/>
          </p:nvPr>
        </p:nvSpPr>
        <p:spPr>
          <a:xfrm>
            <a:off x="838200" y="877824"/>
            <a:ext cx="10515600" cy="5299139"/>
          </a:xfrm>
        </p:spPr>
        <p:txBody>
          <a:bodyPr>
            <a:normAutofit lnSpcReduction="10000"/>
          </a:bodyPr>
          <a:lstStyle/>
          <a:p>
            <a:pPr marL="457200" indent="-457200">
              <a:buFont typeface="+mj-lt"/>
              <a:buAutoNum type="arabicPeriod"/>
            </a:pPr>
            <a:r>
              <a:rPr lang="en-US" sz="2000" dirty="0"/>
              <a:t>Maintain a separate business</a:t>
            </a:r>
          </a:p>
          <a:p>
            <a:pPr marL="457200" indent="-457200">
              <a:buFont typeface="+mj-lt"/>
              <a:buAutoNum type="arabicPeriod"/>
            </a:pPr>
            <a:r>
              <a:rPr lang="en-US" sz="2000" dirty="0"/>
              <a:t>Maintain a Federal ID# OR have filed business or self-employment income tax returns with the IRS based on the work or service in the previous year.  </a:t>
            </a:r>
          </a:p>
          <a:p>
            <a:pPr lvl="1"/>
            <a:r>
              <a:rPr lang="en-US" sz="1600" dirty="0">
                <a:solidFill>
                  <a:srgbClr val="FF0000"/>
                </a:solidFill>
              </a:rPr>
              <a:t>A Social Security # cannot be substituted for an EIN</a:t>
            </a:r>
            <a:r>
              <a:rPr lang="en-US" sz="1600" dirty="0"/>
              <a:t> and does not meet the legal burden of Section 102.07(8), Wis. Stats.</a:t>
            </a:r>
          </a:p>
          <a:p>
            <a:pPr marL="457200" indent="-457200">
              <a:buFont typeface="+mj-lt"/>
              <a:buAutoNum type="arabicPeriod"/>
            </a:pPr>
            <a:r>
              <a:rPr lang="en-US" sz="2000" dirty="0"/>
              <a:t>Operate under specific contracts</a:t>
            </a:r>
          </a:p>
          <a:p>
            <a:pPr marL="457200" indent="-457200">
              <a:buFont typeface="+mj-lt"/>
              <a:buAutoNum type="arabicPeriod"/>
            </a:pPr>
            <a:r>
              <a:rPr lang="en-US" sz="2000" dirty="0"/>
              <a:t>Responsible for main expenses</a:t>
            </a:r>
          </a:p>
          <a:p>
            <a:pPr marL="514350" indent="-514350">
              <a:buFont typeface="+mj-lt"/>
              <a:buAutoNum type="arabicPeriod" startAt="5"/>
            </a:pPr>
            <a:r>
              <a:rPr lang="en-US" sz="2000" dirty="0"/>
              <a:t>Satisfactory completion of work or services</a:t>
            </a:r>
          </a:p>
          <a:p>
            <a:pPr marL="514350" indent="-514350">
              <a:buFont typeface="+mj-lt"/>
              <a:buAutoNum type="arabicPeriod" startAt="5"/>
            </a:pPr>
            <a:r>
              <a:rPr lang="en-US" sz="2000" dirty="0"/>
              <a:t>Receive compensation under a contract, per job, by commission or by competitive bid</a:t>
            </a:r>
          </a:p>
          <a:p>
            <a:pPr marL="514350" indent="-514350">
              <a:buFont typeface="+mj-lt"/>
              <a:buAutoNum type="arabicPeriod" startAt="5"/>
            </a:pPr>
            <a:r>
              <a:rPr lang="en-US" sz="2000" dirty="0"/>
              <a:t>Realize a profit or suffer a loss</a:t>
            </a:r>
          </a:p>
          <a:p>
            <a:pPr marL="514350" indent="-514350">
              <a:buFont typeface="+mj-lt"/>
              <a:buAutoNum type="arabicPeriod" startAt="5"/>
            </a:pPr>
            <a:r>
              <a:rPr lang="en-US" sz="2000" dirty="0"/>
              <a:t>Recurring business liabilities or obligations</a:t>
            </a:r>
          </a:p>
          <a:p>
            <a:pPr marL="514350" indent="-514350">
              <a:buFont typeface="+mj-lt"/>
              <a:buAutoNum type="arabicPeriod" startAt="5"/>
            </a:pPr>
            <a:r>
              <a:rPr lang="en-US" sz="2000" dirty="0"/>
              <a:t>Relationship of business receipts to expenditures</a:t>
            </a:r>
          </a:p>
          <a:p>
            <a:pPr marL="400050" indent="-342900"/>
            <a:r>
              <a:rPr lang="en-US" sz="2000" dirty="0">
                <a:hlinkClick r:id="rId3"/>
              </a:rPr>
              <a:t>https://dwd.wisconsin.gov/worker_classification/wc/ninepart/</a:t>
            </a:r>
            <a:endParaRPr lang="en-US" sz="2000" dirty="0"/>
          </a:p>
          <a:p>
            <a:pPr marL="514350" indent="-457200">
              <a:buFont typeface="+mj-lt"/>
              <a:buAutoNum type="arabicPeriod"/>
            </a:pPr>
            <a:r>
              <a:rPr lang="en-US" sz="2000" dirty="0">
                <a:hlinkClick r:id="rId4"/>
              </a:rPr>
              <a:t>https://www.dli.mn.gov/business/independent-contractor/contractor-registration-nine-factor-test</a:t>
            </a:r>
            <a:endParaRPr lang="en-US" sz="2000" dirty="0"/>
          </a:p>
          <a:p>
            <a:pPr marL="57150" indent="0">
              <a:buNone/>
            </a:pPr>
            <a:endParaRPr lang="en-US" sz="2000" dirty="0"/>
          </a:p>
          <a:p>
            <a:pPr marL="457200" lvl="1" indent="0">
              <a:buNone/>
            </a:pPr>
            <a:endParaRPr lang="en-US" sz="2000" dirty="0"/>
          </a:p>
          <a:p>
            <a:pPr marL="457200" lvl="1" indent="0">
              <a:buNone/>
            </a:pPr>
            <a:endParaRPr lang="en-US" dirty="0"/>
          </a:p>
        </p:txBody>
      </p:sp>
    </p:spTree>
    <p:extLst>
      <p:ext uri="{BB962C8B-B14F-4D97-AF65-F5344CB8AC3E}">
        <p14:creationId xmlns:p14="http://schemas.microsoft.com/office/powerpoint/2010/main" val="1967816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6979"/>
          </a:xfrm>
        </p:spPr>
        <p:txBody>
          <a:bodyPr>
            <a:normAutofit/>
          </a:bodyPr>
          <a:lstStyle/>
          <a:p>
            <a:r>
              <a:rPr lang="en-US" sz="2400" dirty="0"/>
              <a:t>Independent Contractor</a:t>
            </a:r>
          </a:p>
        </p:txBody>
      </p:sp>
      <p:sp>
        <p:nvSpPr>
          <p:cNvPr id="3" name="Content Placeholder 2"/>
          <p:cNvSpPr>
            <a:spLocks noGrp="1"/>
          </p:cNvSpPr>
          <p:nvPr>
            <p:ph idx="1"/>
          </p:nvPr>
        </p:nvSpPr>
        <p:spPr>
          <a:xfrm>
            <a:off x="838200" y="832104"/>
            <a:ext cx="10515600" cy="5344859"/>
          </a:xfrm>
        </p:spPr>
        <p:txBody>
          <a:bodyPr>
            <a:normAutofit/>
          </a:bodyPr>
          <a:lstStyle/>
          <a:p>
            <a:r>
              <a:rPr lang="en-US" sz="2000" dirty="0"/>
              <a:t>Have contractor complete a Form W-9</a:t>
            </a:r>
          </a:p>
          <a:p>
            <a:r>
              <a:rPr lang="en-US" sz="2000" dirty="0"/>
              <a:t>Request a copy of certificate of insurance for workers’ compensation and general liability</a:t>
            </a:r>
          </a:p>
          <a:p>
            <a:r>
              <a:rPr lang="en-US" sz="2000" dirty="0"/>
              <a:t>If you pay an independent contractor over $600 in a calendar year, you must issue a 1099-MISC or 1099-NEC (failure to do so will result in penalties)</a:t>
            </a:r>
          </a:p>
          <a:p>
            <a:pPr lvl="1"/>
            <a:r>
              <a:rPr lang="en-US" sz="2000" dirty="0"/>
              <a:t>The penalties are calculated based on when you file the information return.  It ranges from $50 per return to $580 per return.</a:t>
            </a:r>
          </a:p>
          <a:p>
            <a:pPr marL="228600" lvl="1"/>
            <a:r>
              <a:rPr lang="en-US" sz="2000" dirty="0"/>
              <a:t>It is a good practice to get this information from all vendors</a:t>
            </a:r>
          </a:p>
          <a:p>
            <a:r>
              <a:rPr lang="en-US" sz="2000" i="1" dirty="0"/>
              <a:t>If the independent contractor fails to furnish their taxpayer ID, you must withhold 24% as backup withholding</a:t>
            </a:r>
          </a:p>
          <a:p>
            <a:pPr marL="0" indent="0">
              <a:buNone/>
            </a:pPr>
            <a:endParaRPr lang="en-US" sz="2000" dirty="0"/>
          </a:p>
          <a:p>
            <a:pPr marL="0" indent="0">
              <a:buNone/>
            </a:pPr>
            <a:r>
              <a:rPr lang="en-US" sz="2000" dirty="0"/>
              <a:t>Best practices for W-9 – request the form before you make the first payment to the vendor.  This ensures completion of the form, which you need as a business owner for tax purposes.</a:t>
            </a:r>
          </a:p>
          <a:p>
            <a:pPr marL="0" indent="0">
              <a:buNone/>
            </a:pPr>
            <a:r>
              <a:rPr lang="en-US" sz="2000" dirty="0"/>
              <a:t>Be sure the required boxes are checked and the taxpayer has signed the form.</a:t>
            </a:r>
          </a:p>
        </p:txBody>
      </p:sp>
    </p:spTree>
    <p:extLst>
      <p:ext uri="{BB962C8B-B14F-4D97-AF65-F5344CB8AC3E}">
        <p14:creationId xmlns:p14="http://schemas.microsoft.com/office/powerpoint/2010/main" val="2668567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691"/>
          </a:xfrm>
        </p:spPr>
        <p:txBody>
          <a:bodyPr>
            <a:normAutofit/>
          </a:bodyPr>
          <a:lstStyle/>
          <a:p>
            <a:r>
              <a:rPr lang="en-US" sz="2400" dirty="0"/>
              <a:t>Form W-9</a:t>
            </a:r>
          </a:p>
        </p:txBody>
      </p:sp>
      <p:pic>
        <p:nvPicPr>
          <p:cNvPr id="4" name="Content Placeholder 3"/>
          <p:cNvPicPr>
            <a:picLocks noGrp="1" noChangeAspect="1"/>
          </p:cNvPicPr>
          <p:nvPr>
            <p:ph idx="1"/>
          </p:nvPr>
        </p:nvPicPr>
        <p:blipFill>
          <a:blip r:embed="rId2"/>
          <a:stretch>
            <a:fillRect/>
          </a:stretch>
        </p:blipFill>
        <p:spPr>
          <a:xfrm>
            <a:off x="982165" y="1384316"/>
            <a:ext cx="7293155" cy="4676957"/>
          </a:xfrm>
          <a:prstGeom prst="rect">
            <a:avLst/>
          </a:prstGeom>
        </p:spPr>
      </p:pic>
      <p:sp>
        <p:nvSpPr>
          <p:cNvPr id="6" name="TextBox 5"/>
          <p:cNvSpPr txBox="1"/>
          <p:nvPr/>
        </p:nvSpPr>
        <p:spPr>
          <a:xfrm>
            <a:off x="982165" y="914400"/>
            <a:ext cx="6936539" cy="369332"/>
          </a:xfrm>
          <a:prstGeom prst="rect">
            <a:avLst/>
          </a:prstGeom>
          <a:noFill/>
        </p:spPr>
        <p:txBody>
          <a:bodyPr wrap="square" rtlCol="0">
            <a:spAutoFit/>
          </a:bodyPr>
          <a:lstStyle/>
          <a:p>
            <a:r>
              <a:rPr lang="en-US" dirty="0"/>
              <a:t>https://www.irs.gov/pub/irs-pdf/fw9.pdf</a:t>
            </a:r>
          </a:p>
        </p:txBody>
      </p:sp>
    </p:spTree>
    <p:extLst>
      <p:ext uri="{BB962C8B-B14F-4D97-AF65-F5344CB8AC3E}">
        <p14:creationId xmlns:p14="http://schemas.microsoft.com/office/powerpoint/2010/main" val="4020327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449"/>
            <a:ext cx="10515600" cy="1042415"/>
          </a:xfrm>
        </p:spPr>
        <p:txBody>
          <a:bodyPr>
            <a:noAutofit/>
          </a:bodyPr>
          <a:lstStyle/>
          <a:p>
            <a:pPr marL="228600" lvl="0" indent="-228600">
              <a:spcBef>
                <a:spcPts val="1000"/>
              </a:spcBef>
            </a:pPr>
            <a:r>
              <a:rPr lang="en-US" sz="1200" dirty="0">
                <a:solidFill>
                  <a:srgbClr val="002B64"/>
                </a:solidFill>
                <a:latin typeface="Nexa"/>
                <a:ea typeface="+mn-ea"/>
                <a:cs typeface="+mn-cs"/>
              </a:rPr>
              <a:t>Relief Provisions </a:t>
            </a:r>
            <a:br>
              <a:rPr lang="en-US" sz="1200" dirty="0">
                <a:solidFill>
                  <a:srgbClr val="002B64"/>
                </a:solidFill>
                <a:latin typeface="Nexa"/>
                <a:ea typeface="+mn-ea"/>
                <a:cs typeface="+mn-cs"/>
              </a:rPr>
            </a:br>
            <a:r>
              <a:rPr lang="en-US" sz="1400" b="0" i="0" dirty="0">
                <a:solidFill>
                  <a:srgbClr val="1B1B1B"/>
                </a:solidFill>
                <a:effectLst/>
                <a:latin typeface="Arial" panose="020B0604020202020204" pitchFamily="34" charset="0"/>
                <a:cs typeface="Arial" panose="020B0604020202020204" pitchFamily="34" charset="0"/>
              </a:rPr>
              <a:t>Section 530 is a relief provision that terminates a taxpayer’s employment tax liability with respect to an individual not treated as an employee if three statutory requirements are met: 1) reporting consistency; 2) substantive consistency; and 3) reasonable basis</a:t>
            </a:r>
            <a:r>
              <a:rPr lang="en-US" sz="800" b="0" i="0" dirty="0">
                <a:solidFill>
                  <a:srgbClr val="1B1B1B"/>
                </a:solidFill>
                <a:effectLst/>
                <a:latin typeface="Source Sans Pro" panose="020B0604020202020204" pitchFamily="34" charset="0"/>
              </a:rPr>
              <a:t>.</a:t>
            </a:r>
            <a:br>
              <a:rPr lang="en-US" sz="1200" dirty="0">
                <a:solidFill>
                  <a:srgbClr val="002B64"/>
                </a:solidFill>
                <a:latin typeface="Nexa"/>
                <a:ea typeface="+mn-ea"/>
                <a:cs typeface="+mn-cs"/>
              </a:rPr>
            </a:br>
            <a:endParaRPr lang="en-US" sz="1200" dirty="0">
              <a:latin typeface="+mn-lt"/>
            </a:endParaRPr>
          </a:p>
        </p:txBody>
      </p:sp>
      <p:pic>
        <p:nvPicPr>
          <p:cNvPr id="4" name="Content Placeholder 3"/>
          <p:cNvPicPr>
            <a:picLocks noGrp="1" noChangeAspect="1"/>
          </p:cNvPicPr>
          <p:nvPr>
            <p:ph idx="1"/>
          </p:nvPr>
        </p:nvPicPr>
        <p:blipFill>
          <a:blip r:embed="rId2"/>
          <a:stretch>
            <a:fillRect/>
          </a:stretch>
        </p:blipFill>
        <p:spPr>
          <a:xfrm>
            <a:off x="2332496" y="1197864"/>
            <a:ext cx="6953077" cy="4974336"/>
          </a:xfrm>
          <a:prstGeom prst="rect">
            <a:avLst/>
          </a:prstGeom>
        </p:spPr>
      </p:pic>
    </p:spTree>
    <p:extLst>
      <p:ext uri="{BB962C8B-B14F-4D97-AF65-F5344CB8AC3E}">
        <p14:creationId xmlns:p14="http://schemas.microsoft.com/office/powerpoint/2010/main" val="3814338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1259"/>
          </a:xfrm>
        </p:spPr>
        <p:txBody>
          <a:bodyPr>
            <a:normAutofit/>
          </a:bodyPr>
          <a:lstStyle/>
          <a:p>
            <a:r>
              <a:rPr lang="en-US" sz="2400" dirty="0"/>
              <a:t>Form 1099-MISC, Miscellaneous</a:t>
            </a:r>
          </a:p>
        </p:txBody>
      </p:sp>
      <p:sp>
        <p:nvSpPr>
          <p:cNvPr id="3" name="Content Placeholder 2"/>
          <p:cNvSpPr>
            <a:spLocks noGrp="1"/>
          </p:cNvSpPr>
          <p:nvPr>
            <p:ph idx="1"/>
          </p:nvPr>
        </p:nvSpPr>
        <p:spPr>
          <a:xfrm>
            <a:off x="838200" y="786384"/>
            <a:ext cx="10515600" cy="5390579"/>
          </a:xfrm>
        </p:spPr>
        <p:txBody>
          <a:bodyPr>
            <a:normAutofit fontScale="92500" lnSpcReduction="20000"/>
          </a:bodyPr>
          <a:lstStyle/>
          <a:p>
            <a:pPr marL="0" indent="0">
              <a:buNone/>
            </a:pPr>
            <a:r>
              <a:rPr lang="en-US" sz="2000" dirty="0"/>
              <a:t>Report payments made in the course of your business or trade; personal payments are not reportable.</a:t>
            </a:r>
          </a:p>
          <a:p>
            <a:r>
              <a:rPr lang="en-US" sz="2000" dirty="0"/>
              <a:t>$10 or more for royalties</a:t>
            </a:r>
          </a:p>
          <a:p>
            <a:r>
              <a:rPr lang="en-US" sz="2000" dirty="0"/>
              <a:t>At least $600 (unless otherwise stated) in: </a:t>
            </a:r>
          </a:p>
          <a:p>
            <a:pPr marL="914400" lvl="1" indent="-457200">
              <a:buFont typeface="+mj-lt"/>
              <a:buAutoNum type="arabicPeriod"/>
            </a:pPr>
            <a:r>
              <a:rPr lang="en-US" sz="1600" dirty="0"/>
              <a:t>Rents</a:t>
            </a:r>
          </a:p>
          <a:p>
            <a:pPr marL="914400" lvl="1" indent="-457200">
              <a:buFont typeface="+mj-lt"/>
              <a:buAutoNum type="arabicPeriod"/>
            </a:pPr>
            <a:r>
              <a:rPr lang="en-US" sz="1600" dirty="0"/>
              <a:t>$10 or more for royalties</a:t>
            </a:r>
          </a:p>
          <a:p>
            <a:pPr marL="914400" lvl="1" indent="-457200">
              <a:buFont typeface="+mj-lt"/>
              <a:buAutoNum type="arabicPeriod"/>
            </a:pPr>
            <a:r>
              <a:rPr lang="en-US" sz="1600" dirty="0"/>
              <a:t>Other income</a:t>
            </a:r>
          </a:p>
          <a:p>
            <a:pPr marL="914400" lvl="1" indent="-457200">
              <a:buFont typeface="+mj-lt"/>
              <a:buAutoNum type="arabicPeriod"/>
            </a:pPr>
            <a:r>
              <a:rPr lang="en-US" sz="1600" dirty="0"/>
              <a:t>Federal income tax withheld </a:t>
            </a:r>
          </a:p>
          <a:p>
            <a:pPr marL="914400" lvl="1" indent="-457200">
              <a:buFont typeface="+mj-lt"/>
              <a:buAutoNum type="arabicPeriod"/>
            </a:pPr>
            <a:r>
              <a:rPr lang="en-US" sz="1600" dirty="0"/>
              <a:t>Fishing boat proceeds</a:t>
            </a:r>
          </a:p>
          <a:p>
            <a:pPr marL="914400" lvl="1" indent="-457200">
              <a:buFont typeface="+mj-lt"/>
              <a:buAutoNum type="arabicPeriod"/>
            </a:pPr>
            <a:r>
              <a:rPr lang="en-US" sz="1600" dirty="0"/>
              <a:t>Medical and health care payments</a:t>
            </a:r>
          </a:p>
          <a:p>
            <a:pPr marL="914400" lvl="1" indent="-457200">
              <a:buFont typeface="+mj-lt"/>
              <a:buAutoNum type="arabicPeriod"/>
            </a:pPr>
            <a:r>
              <a:rPr lang="en-US" sz="1600" dirty="0"/>
              <a:t>Payer made direct sales totaling $5,000 or more. This can also be reported on form 1099-NEC.</a:t>
            </a:r>
          </a:p>
          <a:p>
            <a:pPr marL="914400" lvl="1" indent="-457200">
              <a:buFont typeface="+mj-lt"/>
              <a:buAutoNum type="arabicPeriod"/>
            </a:pPr>
            <a:r>
              <a:rPr lang="en-US" sz="1600" dirty="0"/>
              <a:t>Substitute payments in lieu of dividends or interest</a:t>
            </a:r>
          </a:p>
          <a:p>
            <a:pPr marL="914400" lvl="1" indent="-457200">
              <a:buFont typeface="+mj-lt"/>
              <a:buAutoNum type="arabicPeriod"/>
            </a:pPr>
            <a:r>
              <a:rPr lang="en-US" sz="1600" dirty="0"/>
              <a:t>Crop insurance proceeds</a:t>
            </a:r>
          </a:p>
          <a:p>
            <a:pPr marL="914400" lvl="1" indent="-457200">
              <a:buFont typeface="+mj-lt"/>
              <a:buAutoNum type="arabicPeriod"/>
            </a:pPr>
            <a:r>
              <a:rPr lang="en-US" sz="1600" dirty="0"/>
              <a:t>Gross proceeds paid to an attorney (settlement agreement)</a:t>
            </a:r>
          </a:p>
          <a:p>
            <a:pPr marL="914400" lvl="1" indent="-457200">
              <a:buFont typeface="+mj-lt"/>
              <a:buAutoNum type="arabicPeriod"/>
            </a:pPr>
            <a:r>
              <a:rPr lang="en-US" sz="1600" dirty="0"/>
              <a:t>Fish purchased for resale</a:t>
            </a:r>
          </a:p>
          <a:p>
            <a:pPr marL="914400" lvl="1" indent="-457200">
              <a:buFont typeface="+mj-lt"/>
              <a:buAutoNum type="arabicPeriod"/>
            </a:pPr>
            <a:r>
              <a:rPr lang="en-US" sz="1600" dirty="0"/>
              <a:t>Section 409A deferrals</a:t>
            </a:r>
          </a:p>
          <a:p>
            <a:pPr marL="914400" lvl="1" indent="-457200">
              <a:buFont typeface="+mj-lt"/>
              <a:buAutoNum type="arabicPeriod"/>
            </a:pPr>
            <a:r>
              <a:rPr lang="en-US" sz="1600" dirty="0"/>
              <a:t>Excess golden parachute payments</a:t>
            </a:r>
          </a:p>
          <a:p>
            <a:pPr marL="914400" lvl="1" indent="-457200">
              <a:buFont typeface="+mj-lt"/>
              <a:buAutoNum type="arabicPeriod"/>
            </a:pPr>
            <a:r>
              <a:rPr lang="en-US" sz="1600" dirty="0"/>
              <a:t>Nonqualified deferred compensation</a:t>
            </a:r>
          </a:p>
          <a:p>
            <a:pPr marL="914400" lvl="1" indent="-457200">
              <a:buFont typeface="+mj-lt"/>
              <a:buAutoNum type="arabicPeriod"/>
            </a:pPr>
            <a:r>
              <a:rPr lang="en-US" sz="1600" dirty="0"/>
              <a:t>Barter transactions, exchanges of services between individuals in the course of their business.</a:t>
            </a:r>
          </a:p>
          <a:p>
            <a:pPr marL="914400" lvl="1" indent="-457200">
              <a:buFont typeface="+mj-lt"/>
              <a:buAutoNum type="arabicPeriod"/>
            </a:pPr>
            <a:r>
              <a:rPr lang="en-US" sz="1600" dirty="0"/>
              <a:t>Cash payments for fish (or other aquatic life) you purchase form anyone engaged in the business of catching fish.</a:t>
            </a:r>
          </a:p>
        </p:txBody>
      </p:sp>
    </p:spTree>
    <p:extLst>
      <p:ext uri="{BB962C8B-B14F-4D97-AF65-F5344CB8AC3E}">
        <p14:creationId xmlns:p14="http://schemas.microsoft.com/office/powerpoint/2010/main" val="423472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F37B-C371-451F-80BE-B2E563D56F99}"/>
              </a:ext>
            </a:extLst>
          </p:cNvPr>
          <p:cNvSpPr>
            <a:spLocks noGrp="1"/>
          </p:cNvSpPr>
          <p:nvPr>
            <p:ph type="title"/>
          </p:nvPr>
        </p:nvSpPr>
        <p:spPr>
          <a:xfrm>
            <a:off x="838200" y="365126"/>
            <a:ext cx="10515600" cy="715530"/>
          </a:xfrm>
        </p:spPr>
        <p:txBody>
          <a:bodyPr>
            <a:normAutofit/>
          </a:bodyPr>
          <a:lstStyle/>
          <a:p>
            <a:r>
              <a:rPr lang="en-US" sz="2400" dirty="0"/>
              <a:t>Form 1099-MISC, Miscellaneous</a:t>
            </a:r>
          </a:p>
        </p:txBody>
      </p:sp>
      <p:sp>
        <p:nvSpPr>
          <p:cNvPr id="3" name="Content Placeholder 2">
            <a:extLst>
              <a:ext uri="{FF2B5EF4-FFF2-40B4-BE49-F238E27FC236}">
                <a16:creationId xmlns:a16="http://schemas.microsoft.com/office/drawing/2014/main" id="{AC37CF6E-57B7-41E6-BC62-B73F7DDC3A30}"/>
              </a:ext>
            </a:extLst>
          </p:cNvPr>
          <p:cNvSpPr>
            <a:spLocks noGrp="1"/>
          </p:cNvSpPr>
          <p:nvPr>
            <p:ph idx="1"/>
          </p:nvPr>
        </p:nvSpPr>
        <p:spPr>
          <a:xfrm>
            <a:off x="838200" y="932873"/>
            <a:ext cx="10515600" cy="5244090"/>
          </a:xfrm>
        </p:spPr>
        <p:txBody>
          <a:bodyPr>
            <a:normAutofit/>
          </a:bodyPr>
          <a:lstStyle/>
          <a:p>
            <a:pPr marL="0" indent="0">
              <a:buNone/>
            </a:pPr>
            <a:r>
              <a:rPr lang="en-US" sz="2000" dirty="0"/>
              <a:t>Reportable payments to corporations:</a:t>
            </a:r>
          </a:p>
          <a:p>
            <a:r>
              <a:rPr lang="en-US" sz="2000" dirty="0"/>
              <a:t>Medical and health care payments – report in box 6</a:t>
            </a:r>
          </a:p>
          <a:p>
            <a:r>
              <a:rPr lang="en-US" sz="2000" dirty="0"/>
              <a:t>Gross proceeds paid to an attorney – report in box 10</a:t>
            </a:r>
          </a:p>
          <a:p>
            <a:pPr lvl="1"/>
            <a:r>
              <a:rPr lang="en-US" sz="1600" dirty="0"/>
              <a:t>Example: a settlement agreement</a:t>
            </a:r>
          </a:p>
          <a:p>
            <a:r>
              <a:rPr lang="en-US" sz="2000" dirty="0"/>
              <a:t>Substitute payments in lieu of dividends or tax-exempt interest – report in box 8</a:t>
            </a:r>
          </a:p>
        </p:txBody>
      </p:sp>
    </p:spTree>
    <p:extLst>
      <p:ext uri="{BB962C8B-B14F-4D97-AF65-F5344CB8AC3E}">
        <p14:creationId xmlns:p14="http://schemas.microsoft.com/office/powerpoint/2010/main" val="3390581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F123AB-D450-4AC2-95DA-B9BB91016F23}"/>
              </a:ext>
            </a:extLst>
          </p:cNvPr>
          <p:cNvPicPr>
            <a:picLocks noGrp="1" noChangeAspect="1"/>
          </p:cNvPicPr>
          <p:nvPr>
            <p:ph idx="1"/>
          </p:nvPr>
        </p:nvPicPr>
        <p:blipFill>
          <a:blip r:embed="rId2"/>
          <a:stretch>
            <a:fillRect/>
          </a:stretch>
        </p:blipFill>
        <p:spPr>
          <a:xfrm>
            <a:off x="1042260" y="401288"/>
            <a:ext cx="9606690" cy="6388450"/>
          </a:xfrm>
          <a:noFill/>
        </p:spPr>
      </p:pic>
    </p:spTree>
    <p:extLst>
      <p:ext uri="{BB962C8B-B14F-4D97-AF65-F5344CB8AC3E}">
        <p14:creationId xmlns:p14="http://schemas.microsoft.com/office/powerpoint/2010/main" val="681935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a:bodyPr>
          <a:lstStyle/>
          <a:p>
            <a:r>
              <a:rPr lang="en-US" sz="2400" dirty="0"/>
              <a:t>Form 1099-NEC, Nonemployee Compensation</a:t>
            </a:r>
          </a:p>
        </p:txBody>
      </p:sp>
      <p:sp>
        <p:nvSpPr>
          <p:cNvPr id="3" name="Content Placeholder 2"/>
          <p:cNvSpPr>
            <a:spLocks noGrp="1"/>
          </p:cNvSpPr>
          <p:nvPr>
            <p:ph idx="1"/>
          </p:nvPr>
        </p:nvSpPr>
        <p:spPr>
          <a:xfrm>
            <a:off x="838200" y="868680"/>
            <a:ext cx="10515600" cy="5308283"/>
          </a:xfrm>
        </p:spPr>
        <p:txBody>
          <a:bodyPr>
            <a:normAutofit/>
          </a:bodyPr>
          <a:lstStyle/>
          <a:p>
            <a:pPr marL="0" indent="0">
              <a:buNone/>
            </a:pPr>
            <a:r>
              <a:rPr lang="en-US" sz="2000" dirty="0"/>
              <a:t>Report payments made in the course of your business or trade; personal payments are not reportable</a:t>
            </a:r>
          </a:p>
          <a:p>
            <a:r>
              <a:rPr lang="en-US" sz="2000" dirty="0"/>
              <a:t>At least $600 in:</a:t>
            </a:r>
          </a:p>
          <a:p>
            <a:pPr lvl="1"/>
            <a:r>
              <a:rPr lang="en-US" sz="2000" dirty="0"/>
              <a:t>Services performed by someone who is not your employee (including parts and materials)</a:t>
            </a:r>
          </a:p>
          <a:p>
            <a:pPr lvl="1"/>
            <a:r>
              <a:rPr lang="en-US" sz="2000" dirty="0"/>
              <a:t>Payments to an attorney for legal services – even if they are a corporation</a:t>
            </a:r>
          </a:p>
          <a:p>
            <a:pPr lvl="1"/>
            <a:r>
              <a:rPr lang="en-US" sz="2000" dirty="0"/>
              <a:t>Payer made direct sales totaling $5,000 or more.</a:t>
            </a:r>
            <a:endParaRPr lang="en-US" dirty="0"/>
          </a:p>
          <a:p>
            <a:pPr marL="342900" lvl="2" indent="-342900">
              <a:tabLst>
                <a:tab pos="228600" algn="l"/>
              </a:tabLst>
            </a:pPr>
            <a:r>
              <a:rPr lang="en-US" dirty="0"/>
              <a:t>Nonprofit organizations are subject to these reporting requirements</a:t>
            </a:r>
          </a:p>
          <a:p>
            <a:pPr marL="800100" lvl="2" indent="-342900">
              <a:tabLst>
                <a:tab pos="228600" algn="l"/>
              </a:tabLst>
            </a:pPr>
            <a:endParaRPr lang="en-US" sz="1600" dirty="0"/>
          </a:p>
        </p:txBody>
      </p:sp>
    </p:spTree>
    <p:extLst>
      <p:ext uri="{BB962C8B-B14F-4D97-AF65-F5344CB8AC3E}">
        <p14:creationId xmlns:p14="http://schemas.microsoft.com/office/powerpoint/2010/main" val="2293565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B54F13E-107F-4829-84AD-BE68BB9F10B0}"/>
              </a:ext>
            </a:extLst>
          </p:cNvPr>
          <p:cNvPicPr>
            <a:picLocks noGrp="1" noChangeAspect="1"/>
          </p:cNvPicPr>
          <p:nvPr>
            <p:ph idx="1"/>
          </p:nvPr>
        </p:nvPicPr>
        <p:blipFill>
          <a:blip r:embed="rId2"/>
          <a:stretch>
            <a:fillRect/>
          </a:stretch>
        </p:blipFill>
        <p:spPr>
          <a:xfrm>
            <a:off x="120650" y="680339"/>
            <a:ext cx="11950700" cy="5497322"/>
          </a:xfrm>
          <a:noFill/>
        </p:spPr>
      </p:pic>
    </p:spTree>
    <p:extLst>
      <p:ext uri="{BB962C8B-B14F-4D97-AF65-F5344CB8AC3E}">
        <p14:creationId xmlns:p14="http://schemas.microsoft.com/office/powerpoint/2010/main" val="1646770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a:t>
            </a:r>
          </a:p>
        </p:txBody>
      </p:sp>
    </p:spTree>
    <p:extLst>
      <p:ext uri="{BB962C8B-B14F-4D97-AF65-F5344CB8AC3E}">
        <p14:creationId xmlns:p14="http://schemas.microsoft.com/office/powerpoint/2010/main" val="311537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459"/>
          </a:xfrm>
        </p:spPr>
        <p:txBody>
          <a:bodyPr>
            <a:normAutofit/>
          </a:bodyPr>
          <a:lstStyle/>
          <a:p>
            <a:pPr algn="ctr"/>
            <a:r>
              <a:rPr lang="en-US" sz="2400" dirty="0"/>
              <a:t>Key Tax Fact Sheet 2023</a:t>
            </a:r>
            <a:br>
              <a:rPr lang="en-US" sz="2400" dirty="0"/>
            </a:br>
            <a:endParaRPr lang="en-US" sz="2400" dirty="0"/>
          </a:p>
        </p:txBody>
      </p:sp>
      <p:pic>
        <p:nvPicPr>
          <p:cNvPr id="6" name="Content Placeholder 5">
            <a:extLst>
              <a:ext uri="{FF2B5EF4-FFF2-40B4-BE49-F238E27FC236}">
                <a16:creationId xmlns:a16="http://schemas.microsoft.com/office/drawing/2014/main" id="{1E687859-68D1-2EA3-8ADF-24753E2F823D}"/>
              </a:ext>
            </a:extLst>
          </p:cNvPr>
          <p:cNvPicPr>
            <a:picLocks noGrp="1" noChangeAspect="1"/>
          </p:cNvPicPr>
          <p:nvPr>
            <p:ph idx="1"/>
          </p:nvPr>
        </p:nvPicPr>
        <p:blipFill rotWithShape="1">
          <a:blip r:embed="rId2"/>
          <a:srcRect t="8479" r="23427"/>
          <a:stretch/>
        </p:blipFill>
        <p:spPr>
          <a:xfrm>
            <a:off x="1195342" y="1214585"/>
            <a:ext cx="9122714" cy="4581053"/>
          </a:xfrm>
        </p:spPr>
      </p:pic>
    </p:spTree>
    <p:extLst>
      <p:ext uri="{BB962C8B-B14F-4D97-AF65-F5344CB8AC3E}">
        <p14:creationId xmlns:p14="http://schemas.microsoft.com/office/powerpoint/2010/main" val="9430663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r>
              <a:rPr lang="en-US" sz="2400" dirty="0"/>
              <a:t>Affordable Care Act</a:t>
            </a:r>
          </a:p>
        </p:txBody>
      </p:sp>
      <p:sp>
        <p:nvSpPr>
          <p:cNvPr id="3" name="Content Placeholder 2"/>
          <p:cNvSpPr>
            <a:spLocks noGrp="1"/>
          </p:cNvSpPr>
          <p:nvPr>
            <p:ph idx="1"/>
          </p:nvPr>
        </p:nvSpPr>
        <p:spPr>
          <a:xfrm>
            <a:off x="838200" y="768096"/>
            <a:ext cx="10515600" cy="5408867"/>
          </a:xfrm>
        </p:spPr>
        <p:txBody>
          <a:bodyPr>
            <a:normAutofit/>
          </a:bodyPr>
          <a:lstStyle/>
          <a:p>
            <a:pPr marL="0" indent="0">
              <a:buNone/>
            </a:pPr>
            <a:r>
              <a:rPr lang="en-US" sz="2000" dirty="0"/>
              <a:t>Applies to All Applicable Large Employers (ALEs)</a:t>
            </a:r>
          </a:p>
          <a:p>
            <a:pPr marL="228600" lvl="1"/>
            <a:r>
              <a:rPr lang="en-US" dirty="0"/>
              <a:t>ALE’s are US employers having 50 or more full-time employees (or full-time equivalents) in the previous tax year</a:t>
            </a:r>
          </a:p>
          <a:p>
            <a:pPr marL="914400" lvl="2" indent="-452438"/>
            <a:r>
              <a:rPr lang="en-US" sz="1600" dirty="0"/>
              <a:t>Companies that are affiliates or are commonly controlled are treated as one employer for the purpose of determining ALE status - these companies must combine their numbers for the full-time employee total</a:t>
            </a:r>
          </a:p>
          <a:p>
            <a:pPr marL="230188" lvl="1" indent="-230188"/>
            <a:r>
              <a:rPr lang="en-US" sz="2000" dirty="0"/>
              <a:t>The following persons and entities that provide minimum essential coverage during a calendar year are required to file 1095’s</a:t>
            </a:r>
          </a:p>
          <a:p>
            <a:pPr marL="914400" lvl="2" indent="-457200"/>
            <a:r>
              <a:rPr lang="en-US" sz="1600" dirty="0"/>
              <a:t>Health insurance issuers, or carriers, for all insured coverage</a:t>
            </a:r>
          </a:p>
          <a:p>
            <a:pPr marL="914400" lvl="2" indent="-457200"/>
            <a:r>
              <a:rPr lang="en-US" sz="1600" dirty="0"/>
              <a:t>Plan sponsors of self-insured group health plan coverage</a:t>
            </a:r>
          </a:p>
          <a:p>
            <a:pPr marL="914400" lvl="2" indent="-457200"/>
            <a:r>
              <a:rPr lang="en-US" sz="1600" dirty="0"/>
              <a:t>Executive department or agency of a governmental unit that provides coverage under a government-sponsored program</a:t>
            </a:r>
          </a:p>
          <a:p>
            <a:pPr marL="914400" lvl="2" indent="-457200"/>
            <a:r>
              <a:rPr lang="en-US" sz="1600" dirty="0"/>
              <a:t>Any other person that provides minimum essential coverage to an individual </a:t>
            </a:r>
          </a:p>
          <a:p>
            <a:pPr marL="230188" indent="-230188"/>
            <a:r>
              <a:rPr lang="en-US" sz="2000" dirty="0"/>
              <a:t>Used to determine:</a:t>
            </a:r>
          </a:p>
          <a:p>
            <a:pPr lvl="1"/>
            <a:r>
              <a:rPr lang="en-US" sz="1600" dirty="0"/>
              <a:t>Whether an employee is eligible for a tax credit if they purchased their health coverage on a Marketplace Exchange</a:t>
            </a:r>
          </a:p>
          <a:p>
            <a:pPr lvl="1"/>
            <a:r>
              <a:rPr lang="en-US" sz="1600" dirty="0"/>
              <a:t>Whether the ALE is subject to a penalty under the employer shared responsibility provisions</a:t>
            </a:r>
          </a:p>
        </p:txBody>
      </p:sp>
    </p:spTree>
    <p:extLst>
      <p:ext uri="{BB962C8B-B14F-4D97-AF65-F5344CB8AC3E}">
        <p14:creationId xmlns:p14="http://schemas.microsoft.com/office/powerpoint/2010/main" val="23730683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9819"/>
          </a:xfrm>
        </p:spPr>
        <p:txBody>
          <a:bodyPr>
            <a:normAutofit fontScale="90000"/>
          </a:bodyPr>
          <a:lstStyle/>
          <a:p>
            <a:r>
              <a:rPr lang="en-US" sz="2400" dirty="0"/>
              <a:t>Reporting Requirements</a:t>
            </a:r>
          </a:p>
        </p:txBody>
      </p:sp>
      <p:sp>
        <p:nvSpPr>
          <p:cNvPr id="3" name="Content Placeholder 2"/>
          <p:cNvSpPr>
            <a:spLocks noGrp="1"/>
          </p:cNvSpPr>
          <p:nvPr>
            <p:ph idx="1"/>
          </p:nvPr>
        </p:nvSpPr>
        <p:spPr>
          <a:xfrm>
            <a:off x="838200" y="694944"/>
            <a:ext cx="10515600" cy="5482019"/>
          </a:xfrm>
        </p:spPr>
        <p:txBody>
          <a:bodyPr>
            <a:normAutofit/>
          </a:bodyPr>
          <a:lstStyle/>
          <a:p>
            <a:r>
              <a:rPr lang="en-US" sz="2000" b="1" dirty="0"/>
              <a:t>Form, 1095-A </a:t>
            </a:r>
            <a:r>
              <a:rPr lang="en-US" sz="2000" dirty="0"/>
              <a:t>is issued by the Health Insurance Marketplace </a:t>
            </a:r>
          </a:p>
          <a:p>
            <a:r>
              <a:rPr lang="en-US" sz="2000" b="1" dirty="0"/>
              <a:t>Form 1095-B </a:t>
            </a:r>
            <a:r>
              <a:rPr lang="en-US" sz="2000" dirty="0"/>
              <a:t>is issued by health insurance issuers and carriers</a:t>
            </a:r>
          </a:p>
          <a:p>
            <a:r>
              <a:rPr lang="en-US" sz="2000" b="1" dirty="0"/>
              <a:t>Form 1095-C </a:t>
            </a:r>
            <a:r>
              <a:rPr lang="en-US" sz="2000" dirty="0"/>
              <a:t>is issued by employer to the employee of an ALE who is full-time or an employee for any month of the calendar year</a:t>
            </a:r>
          </a:p>
          <a:p>
            <a:endParaRPr lang="en-US" sz="2000" dirty="0"/>
          </a:p>
          <a:p>
            <a:r>
              <a:rPr lang="en-US" sz="2000" dirty="0"/>
              <a:t>Why are these forms required?</a:t>
            </a:r>
          </a:p>
          <a:p>
            <a:pPr lvl="1"/>
            <a:r>
              <a:rPr lang="en-US" sz="2000" dirty="0"/>
              <a:t>All large employers (over 50 FTE’s) are required to offer affordable health insurance to their employees. These forms help regulate this requirement.</a:t>
            </a:r>
          </a:p>
          <a:p>
            <a:r>
              <a:rPr lang="en-US" sz="2000" dirty="0"/>
              <a:t>Employers who fail to comply, fail to comply on time, or fail to properly document their compliance, will face stiff financial penalties</a:t>
            </a:r>
          </a:p>
          <a:p>
            <a:endParaRPr lang="en-US" sz="2000" dirty="0"/>
          </a:p>
          <a:p>
            <a:r>
              <a:rPr lang="en-US" sz="2000" dirty="0"/>
              <a:t>If you need assistance, we are here to help!  		</a:t>
            </a:r>
            <a:r>
              <a:rPr lang="en-US" sz="2000" dirty="0">
                <a:hlinkClick r:id="rId2"/>
              </a:rPr>
              <a:t>https://www.hawkinsash.cpa/services/1095-services/</a:t>
            </a:r>
            <a:endParaRPr lang="en-US" sz="2000" dirty="0"/>
          </a:p>
          <a:p>
            <a:r>
              <a:rPr lang="en-US" sz="2000" dirty="0"/>
              <a:t>Hawkins Ash provides 1095 services including preparation, filing, and mailing of the forms for any clients in need of </a:t>
            </a:r>
            <a:r>
              <a:rPr lang="en-US" sz="2000"/>
              <a:t>this service.</a:t>
            </a:r>
            <a:endParaRPr lang="en-US" sz="2000" dirty="0"/>
          </a:p>
          <a:p>
            <a:endParaRPr lang="en-US" sz="2000" dirty="0"/>
          </a:p>
          <a:p>
            <a:endParaRPr lang="en-US" sz="2000" dirty="0"/>
          </a:p>
        </p:txBody>
      </p:sp>
    </p:spTree>
    <p:extLst>
      <p:ext uri="{BB962C8B-B14F-4D97-AF65-F5344CB8AC3E}">
        <p14:creationId xmlns:p14="http://schemas.microsoft.com/office/powerpoint/2010/main" val="1401392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Paid Sick &amp; Safe Leave </a:t>
            </a:r>
          </a:p>
        </p:txBody>
      </p:sp>
    </p:spTree>
    <p:extLst>
      <p:ext uri="{BB962C8B-B14F-4D97-AF65-F5344CB8AC3E}">
        <p14:creationId xmlns:p14="http://schemas.microsoft.com/office/powerpoint/2010/main" val="980465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8871"/>
          </a:xfrm>
        </p:spPr>
        <p:txBody>
          <a:bodyPr>
            <a:normAutofit/>
          </a:bodyPr>
          <a:lstStyle/>
          <a:p>
            <a:r>
              <a:rPr lang="en-US" sz="3600" dirty="0"/>
              <a:t>Minnesota Paid Sick &amp; Safe Leave</a:t>
            </a:r>
          </a:p>
        </p:txBody>
      </p:sp>
      <p:sp>
        <p:nvSpPr>
          <p:cNvPr id="3" name="Content Placeholder 2"/>
          <p:cNvSpPr>
            <a:spLocks noGrp="1"/>
          </p:cNvSpPr>
          <p:nvPr>
            <p:ph idx="1"/>
          </p:nvPr>
        </p:nvSpPr>
        <p:spPr>
          <a:xfrm>
            <a:off x="838200" y="1331650"/>
            <a:ext cx="10515600" cy="4845313"/>
          </a:xfrm>
        </p:spPr>
        <p:txBody>
          <a:bodyPr>
            <a:normAutofit fontScale="85000" lnSpcReduction="10000"/>
          </a:bodyPr>
          <a:lstStyle/>
          <a:p>
            <a:r>
              <a:rPr lang="en-US" sz="2400" dirty="0"/>
              <a:t>Goes into effect January 1, 2024</a:t>
            </a:r>
          </a:p>
          <a:p>
            <a:r>
              <a:rPr lang="en-US" sz="2000" dirty="0"/>
              <a:t>Who is covered?</a:t>
            </a:r>
          </a:p>
          <a:p>
            <a:pPr lvl="1"/>
            <a:r>
              <a:rPr lang="en-US" sz="1600" dirty="0"/>
              <a:t>All employees (part-time &amp; temporary) working in MN for at least 80 hours in a year.</a:t>
            </a:r>
          </a:p>
          <a:p>
            <a:pPr lvl="1"/>
            <a:r>
              <a:rPr lang="en-US" sz="1600" dirty="0"/>
              <a:t>Become eligible after the first 80 hours.</a:t>
            </a:r>
          </a:p>
          <a:p>
            <a:pPr lvl="1"/>
            <a:r>
              <a:rPr lang="en-US" sz="1600" dirty="0"/>
              <a:t>Earn 1 hour for every 30 hours worked up to a maximum of 48 hours each year</a:t>
            </a:r>
          </a:p>
          <a:p>
            <a:r>
              <a:rPr lang="en-US" sz="2000" dirty="0"/>
              <a:t>What can it be used for?</a:t>
            </a:r>
          </a:p>
          <a:p>
            <a:pPr lvl="1"/>
            <a:r>
              <a:rPr lang="en-US" sz="1600" dirty="0"/>
              <a:t>The employee’s or a family member’s mental or physical illness, treatment or preventative care.</a:t>
            </a:r>
          </a:p>
          <a:p>
            <a:pPr lvl="1"/>
            <a:r>
              <a:rPr lang="en-US" sz="1600" dirty="0"/>
              <a:t>Absence due to domestic abuse, sexual assault, or stalking of the employee or family member.</a:t>
            </a:r>
          </a:p>
          <a:p>
            <a:pPr lvl="1"/>
            <a:r>
              <a:rPr lang="en-US" sz="1600" dirty="0"/>
              <a:t>Closure of employee’s workplace, childcare, or family member’s school due to weather or public emergency</a:t>
            </a:r>
          </a:p>
          <a:p>
            <a:pPr lvl="1"/>
            <a:r>
              <a:rPr lang="en-US" sz="1600" dirty="0"/>
              <a:t>When determined by a health authority that the employee or a family member is at risk of infecting others with a communicable disease.</a:t>
            </a:r>
          </a:p>
          <a:p>
            <a:pPr marL="0" indent="0">
              <a:buNone/>
            </a:pPr>
            <a:r>
              <a:rPr lang="en-US" sz="2000" dirty="0"/>
              <a:t>Which family members are included?</a:t>
            </a:r>
          </a:p>
          <a:p>
            <a:pPr lvl="1"/>
            <a:r>
              <a:rPr lang="en-US" sz="1600" dirty="0"/>
              <a:t>Please see the list provided on the website: https://www.dli.mn.gov/sick-leave</a:t>
            </a:r>
            <a:endParaRPr lang="en-US" sz="2000" dirty="0"/>
          </a:p>
          <a:p>
            <a:r>
              <a:rPr lang="en-US" sz="2000" dirty="0"/>
              <a:t>Note: If the employer already provides PTO, Vacation, or Sick time above or exceeding the 48 hours required to their employees, they would be considered compliant with the statute.</a:t>
            </a:r>
          </a:p>
          <a:p>
            <a:r>
              <a:rPr lang="en-US" sz="2000" dirty="0"/>
              <a:t>ESST local ordinances are in effect in the cities of Bloomington, Duluth, Minneapolis, and St. Paul MN, and may vary from the requirements under state law. This may mean following some of the requirements of state ESST law and other requirements of the local ESST law.</a:t>
            </a:r>
          </a:p>
          <a:p>
            <a:endParaRPr lang="en-US" sz="2000" dirty="0"/>
          </a:p>
          <a:p>
            <a:pPr marL="457200" lvl="1" indent="0">
              <a:buNone/>
            </a:pPr>
            <a:endParaRPr lang="en-US" sz="1600" dirty="0"/>
          </a:p>
        </p:txBody>
      </p:sp>
    </p:spTree>
    <p:extLst>
      <p:ext uri="{BB962C8B-B14F-4D97-AF65-F5344CB8AC3E}">
        <p14:creationId xmlns:p14="http://schemas.microsoft.com/office/powerpoint/2010/main" val="19459376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7547"/>
          </a:xfrm>
        </p:spPr>
        <p:txBody>
          <a:bodyPr>
            <a:normAutofit/>
          </a:bodyPr>
          <a:lstStyle/>
          <a:p>
            <a:r>
              <a:rPr lang="en-US" sz="2800" dirty="0"/>
              <a:t>2026 Minnesota Paid Family and Medical Leave Law</a:t>
            </a:r>
          </a:p>
        </p:txBody>
      </p:sp>
      <p:sp>
        <p:nvSpPr>
          <p:cNvPr id="3" name="Content Placeholder 2"/>
          <p:cNvSpPr>
            <a:spLocks noGrp="1"/>
          </p:cNvSpPr>
          <p:nvPr>
            <p:ph idx="1"/>
          </p:nvPr>
        </p:nvSpPr>
        <p:spPr>
          <a:xfrm>
            <a:off x="838200" y="1402672"/>
            <a:ext cx="10515600" cy="4774291"/>
          </a:xfrm>
        </p:spPr>
        <p:txBody>
          <a:bodyPr>
            <a:normAutofit/>
          </a:bodyPr>
          <a:lstStyle/>
          <a:p>
            <a:r>
              <a:rPr lang="en-US" dirty="0"/>
              <a:t>Goes into effect January 1, 2026</a:t>
            </a:r>
          </a:p>
          <a:p>
            <a:r>
              <a:rPr lang="en-US" dirty="0"/>
              <a:t>Changes are still being made to the new law.</a:t>
            </a:r>
          </a:p>
          <a:p>
            <a:r>
              <a:rPr lang="en-US" dirty="0"/>
              <a:t>This is separate from the Minnesota Paid Sick &amp; Safe Leave</a:t>
            </a:r>
          </a:p>
          <a:p>
            <a:r>
              <a:rPr lang="en-US" dirty="0"/>
              <a:t>Here is a link for current information:</a:t>
            </a:r>
          </a:p>
          <a:p>
            <a:pPr lvl="1"/>
            <a:r>
              <a:rPr lang="en-US" dirty="0">
                <a:hlinkClick r:id="rId2"/>
              </a:rPr>
              <a:t>https://mn.gov/deed/programs-services/paid-family</a:t>
            </a:r>
            <a:endParaRPr lang="en-US" dirty="0"/>
          </a:p>
          <a:p>
            <a:pPr marL="457200" lvl="1" indent="0">
              <a:buNone/>
            </a:pPr>
            <a:endParaRPr lang="en-US" dirty="0"/>
          </a:p>
        </p:txBody>
      </p:sp>
    </p:spTree>
    <p:extLst>
      <p:ext uri="{BB962C8B-B14F-4D97-AF65-F5344CB8AC3E}">
        <p14:creationId xmlns:p14="http://schemas.microsoft.com/office/powerpoint/2010/main" val="36979816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a:t>
            </a:r>
          </a:p>
        </p:txBody>
      </p:sp>
    </p:spTree>
    <p:extLst>
      <p:ext uri="{BB962C8B-B14F-4D97-AF65-F5344CB8AC3E}">
        <p14:creationId xmlns:p14="http://schemas.microsoft.com/office/powerpoint/2010/main" val="22792786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691"/>
          </a:xfrm>
        </p:spPr>
        <p:txBody>
          <a:bodyPr>
            <a:normAutofit/>
          </a:bodyPr>
          <a:lstStyle/>
          <a:p>
            <a:r>
              <a:rPr lang="en-US" sz="2400" dirty="0"/>
              <a:t>Check List to Processing First Payroll in 2024</a:t>
            </a:r>
          </a:p>
        </p:txBody>
      </p:sp>
      <p:sp>
        <p:nvSpPr>
          <p:cNvPr id="3" name="Content Placeholder 2"/>
          <p:cNvSpPr>
            <a:spLocks noGrp="1"/>
          </p:cNvSpPr>
          <p:nvPr>
            <p:ph idx="1"/>
          </p:nvPr>
        </p:nvSpPr>
        <p:spPr>
          <a:xfrm>
            <a:off x="838200" y="740664"/>
            <a:ext cx="10515600" cy="5436299"/>
          </a:xfrm>
        </p:spPr>
        <p:txBody>
          <a:bodyPr>
            <a:normAutofit/>
          </a:bodyPr>
          <a:lstStyle/>
          <a:p>
            <a:r>
              <a:rPr lang="en-US" sz="2000" dirty="0"/>
              <a:t>Enter the 2024 State Unemployment rate</a:t>
            </a:r>
          </a:p>
          <a:p>
            <a:r>
              <a:rPr lang="en-US" sz="2000" dirty="0"/>
              <a:t>Review and enter any changes for the following:</a:t>
            </a:r>
          </a:p>
          <a:p>
            <a:pPr lvl="1"/>
            <a:r>
              <a:rPr lang="en-US" sz="2000" dirty="0"/>
              <a:t>Health Insurance Premiums</a:t>
            </a:r>
          </a:p>
          <a:p>
            <a:pPr lvl="1"/>
            <a:r>
              <a:rPr lang="en-US" sz="2000" dirty="0"/>
              <a:t>Health Savings Account(s)</a:t>
            </a:r>
          </a:p>
          <a:p>
            <a:pPr lvl="1"/>
            <a:r>
              <a:rPr lang="en-US" sz="2000" dirty="0"/>
              <a:t>Pension Plan Contributions</a:t>
            </a:r>
          </a:p>
          <a:p>
            <a:r>
              <a:rPr lang="en-US" sz="2000" dirty="0"/>
              <a:t>If there are employees who claim exempt from withholding taxes, make sure a new W-4, WT-4 (WI), W-4MN (MN) is completed</a:t>
            </a:r>
          </a:p>
          <a:p>
            <a:r>
              <a:rPr lang="en-US" sz="2000" dirty="0"/>
              <a:t>Verify if there are any new benefits being offered that should be added</a:t>
            </a:r>
          </a:p>
          <a:p>
            <a:r>
              <a:rPr lang="en-US" sz="2000" dirty="0"/>
              <a:t>Verify the first payroll calculates correctly by manually calculating payroll taxes</a:t>
            </a:r>
          </a:p>
          <a:p>
            <a:endParaRPr lang="en-US" sz="2000" dirty="0"/>
          </a:p>
        </p:txBody>
      </p:sp>
    </p:spTree>
    <p:extLst>
      <p:ext uri="{BB962C8B-B14F-4D97-AF65-F5344CB8AC3E}">
        <p14:creationId xmlns:p14="http://schemas.microsoft.com/office/powerpoint/2010/main" val="32478144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1259"/>
          </a:xfrm>
        </p:spPr>
        <p:txBody>
          <a:bodyPr>
            <a:normAutofit/>
          </a:bodyPr>
          <a:lstStyle/>
          <a:p>
            <a:r>
              <a:rPr lang="en-US" sz="2400" dirty="0"/>
              <a:t>Recordkeeping</a:t>
            </a:r>
          </a:p>
        </p:txBody>
      </p:sp>
      <p:sp>
        <p:nvSpPr>
          <p:cNvPr id="3" name="Content Placeholder 2"/>
          <p:cNvSpPr>
            <a:spLocks noGrp="1"/>
          </p:cNvSpPr>
          <p:nvPr>
            <p:ph idx="1"/>
          </p:nvPr>
        </p:nvSpPr>
        <p:spPr>
          <a:xfrm>
            <a:off x="838200" y="786384"/>
            <a:ext cx="10515600" cy="5390579"/>
          </a:xfrm>
        </p:spPr>
        <p:txBody>
          <a:bodyPr/>
          <a:lstStyle/>
          <a:p>
            <a:r>
              <a:rPr lang="en-US" sz="2000" dirty="0"/>
              <a:t>Always keep all documentation for your records for 7 years in the event of an audit</a:t>
            </a:r>
          </a:p>
          <a:p>
            <a:r>
              <a:rPr lang="en-US" sz="1600" dirty="0">
                <a:hlinkClick r:id="rId2"/>
              </a:rPr>
              <a:t>https://www.hawkinsash.cpa/tax-document-retention-guidelines-for-small-businesses/</a:t>
            </a:r>
            <a:endParaRPr lang="en-US" sz="1600" dirty="0"/>
          </a:p>
          <a:p>
            <a:endParaRPr lang="en-US" sz="2000" dirty="0"/>
          </a:p>
          <a:p>
            <a:endParaRPr lang="en-US" sz="2000" dirty="0"/>
          </a:p>
          <a:p>
            <a:r>
              <a:rPr lang="en-US" sz="2000" dirty="0"/>
              <a:t>Recommended record retention schedule:</a:t>
            </a:r>
          </a:p>
          <a:p>
            <a:r>
              <a:rPr lang="en-US" sz="1600" dirty="0"/>
              <a:t>https://www.hawkinsash.cpa/recommended-record-retention-schedule/</a:t>
            </a:r>
          </a:p>
        </p:txBody>
      </p:sp>
    </p:spTree>
    <p:extLst>
      <p:ext uri="{BB962C8B-B14F-4D97-AF65-F5344CB8AC3E}">
        <p14:creationId xmlns:p14="http://schemas.microsoft.com/office/powerpoint/2010/main" val="7990183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02212" y="4216908"/>
            <a:ext cx="3209339" cy="1379220"/>
          </a:xfrm>
          <a:prstGeom prst="rect">
            <a:avLst/>
          </a:prstGeom>
        </p:spPr>
      </p:pic>
      <p:pic>
        <p:nvPicPr>
          <p:cNvPr id="5" name="Picture 4"/>
          <p:cNvPicPr>
            <a:picLocks noChangeAspect="1"/>
          </p:cNvPicPr>
          <p:nvPr/>
        </p:nvPicPr>
        <p:blipFill>
          <a:blip r:embed="rId3"/>
          <a:stretch>
            <a:fillRect/>
          </a:stretch>
        </p:blipFill>
        <p:spPr>
          <a:xfrm>
            <a:off x="1816150" y="4216908"/>
            <a:ext cx="2757488" cy="2295882"/>
          </a:xfrm>
          <a:prstGeom prst="rect">
            <a:avLst/>
          </a:prstGeom>
        </p:spPr>
      </p:pic>
    </p:spTree>
    <p:extLst>
      <p:ext uri="{BB962C8B-B14F-4D97-AF65-F5344CB8AC3E}">
        <p14:creationId xmlns:p14="http://schemas.microsoft.com/office/powerpoint/2010/main" val="13625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222"/>
          </a:xfrm>
        </p:spPr>
        <p:txBody>
          <a:bodyPr>
            <a:normAutofit fontScale="90000"/>
          </a:bodyPr>
          <a:lstStyle/>
          <a:p>
            <a:pPr algn="ctr"/>
            <a:r>
              <a:rPr lang="en-US" sz="4400" dirty="0"/>
              <a:t>Key Tax Fact Sheet 2023</a:t>
            </a:r>
            <a:endParaRPr lang="en-US" dirty="0"/>
          </a:p>
        </p:txBody>
      </p:sp>
      <p:pic>
        <p:nvPicPr>
          <p:cNvPr id="4" name="Picture 3">
            <a:extLst>
              <a:ext uri="{FF2B5EF4-FFF2-40B4-BE49-F238E27FC236}">
                <a16:creationId xmlns:a16="http://schemas.microsoft.com/office/drawing/2014/main" id="{A82A0245-30F9-C640-2421-759312044BDC}"/>
              </a:ext>
            </a:extLst>
          </p:cNvPr>
          <p:cNvPicPr>
            <a:picLocks noChangeAspect="1"/>
          </p:cNvPicPr>
          <p:nvPr/>
        </p:nvPicPr>
        <p:blipFill>
          <a:blip r:embed="rId2"/>
          <a:stretch>
            <a:fillRect/>
          </a:stretch>
        </p:blipFill>
        <p:spPr>
          <a:xfrm>
            <a:off x="5943578" y="3348026"/>
            <a:ext cx="304843" cy="161948"/>
          </a:xfrm>
          <a:prstGeom prst="rect">
            <a:avLst/>
          </a:prstGeom>
        </p:spPr>
      </p:pic>
      <p:pic>
        <p:nvPicPr>
          <p:cNvPr id="7" name="Picture 6">
            <a:extLst>
              <a:ext uri="{FF2B5EF4-FFF2-40B4-BE49-F238E27FC236}">
                <a16:creationId xmlns:a16="http://schemas.microsoft.com/office/drawing/2014/main" id="{BF9CB70F-9106-3981-8571-15D85DCA97F3}"/>
              </a:ext>
            </a:extLst>
          </p:cNvPr>
          <p:cNvPicPr>
            <a:picLocks noChangeAspect="1"/>
          </p:cNvPicPr>
          <p:nvPr/>
        </p:nvPicPr>
        <p:blipFill>
          <a:blip r:embed="rId2"/>
          <a:stretch>
            <a:fillRect/>
          </a:stretch>
        </p:blipFill>
        <p:spPr>
          <a:xfrm>
            <a:off x="3564362" y="4573144"/>
            <a:ext cx="304843" cy="161948"/>
          </a:xfrm>
          <a:prstGeom prst="rect">
            <a:avLst/>
          </a:prstGeom>
        </p:spPr>
      </p:pic>
      <p:pic>
        <p:nvPicPr>
          <p:cNvPr id="11" name="Content Placeholder 10">
            <a:extLst>
              <a:ext uri="{FF2B5EF4-FFF2-40B4-BE49-F238E27FC236}">
                <a16:creationId xmlns:a16="http://schemas.microsoft.com/office/drawing/2014/main" id="{B5EB6D3E-EF90-7BC4-8671-DC2DA7674426}"/>
              </a:ext>
            </a:extLst>
          </p:cNvPr>
          <p:cNvPicPr>
            <a:picLocks noGrp="1" noChangeAspect="1"/>
          </p:cNvPicPr>
          <p:nvPr>
            <p:ph idx="1"/>
          </p:nvPr>
        </p:nvPicPr>
        <p:blipFill>
          <a:blip r:embed="rId3"/>
          <a:stretch>
            <a:fillRect/>
          </a:stretch>
        </p:blipFill>
        <p:spPr>
          <a:xfrm>
            <a:off x="970577" y="1253330"/>
            <a:ext cx="7924848" cy="4815207"/>
          </a:xfrm>
        </p:spPr>
      </p:pic>
    </p:spTree>
    <p:extLst>
      <p:ext uri="{BB962C8B-B14F-4D97-AF65-F5344CB8AC3E}">
        <p14:creationId xmlns:p14="http://schemas.microsoft.com/office/powerpoint/2010/main" val="1660360665"/>
      </p:ext>
    </p:extLst>
  </p:cSld>
  <p:clrMapOvr>
    <a:masterClrMapping/>
  </p:clrMapOvr>
</p:sld>
</file>

<file path=ppt/theme/theme1.xml><?xml version="1.0" encoding="utf-8"?>
<a:theme xmlns:a="http://schemas.openxmlformats.org/drawingml/2006/main" name="PowerPoint Theme-2021">
  <a:themeElements>
    <a:clrScheme name="Hawkins Ash CPAs-Theme Colors">
      <a:dk1>
        <a:srgbClr val="002B64"/>
      </a:dk1>
      <a:lt1>
        <a:srgbClr val="F6F3EF"/>
      </a:lt1>
      <a:dk2>
        <a:srgbClr val="FFC20E"/>
      </a:dk2>
      <a:lt2>
        <a:srgbClr val="E7E6E6"/>
      </a:lt2>
      <a:accent1>
        <a:srgbClr val="002B64"/>
      </a:accent1>
      <a:accent2>
        <a:srgbClr val="FFC20E"/>
      </a:accent2>
      <a:accent3>
        <a:srgbClr val="F6F3EF"/>
      </a:accent3>
      <a:accent4>
        <a:srgbClr val="002B64"/>
      </a:accent4>
      <a:accent5>
        <a:srgbClr val="7F7F7F"/>
      </a:accent5>
      <a:accent6>
        <a:srgbClr val="FFD965"/>
      </a:accent6>
      <a:hlink>
        <a:srgbClr val="002B64"/>
      </a:hlink>
      <a:folHlink>
        <a:srgbClr val="FFC20E"/>
      </a:folHlink>
    </a:clrScheme>
    <a:fontScheme name="Hawkins Ash-Artistic">
      <a:majorFont>
        <a:latin typeface="Bely Display"/>
        <a:ea typeface=""/>
        <a:cs typeface=""/>
      </a:majorFont>
      <a:minorFont>
        <a:latin typeface="Nex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ear End 2021.potx" id="{3E0EDA83-5F7D-4DA9-8784-A133C577CBD4}" vid="{B2EF41C4-08FB-42FD-AB1C-DD5D04F3C750}"/>
    </a:ext>
  </a:extLst>
</a:theme>
</file>

<file path=ppt/theme/theme2.xml><?xml version="1.0" encoding="utf-8"?>
<a:theme xmlns:a="http://schemas.openxmlformats.org/drawingml/2006/main" name="PowerPoint Theme-2021">
  <a:themeElements>
    <a:clrScheme name="Hawkins Ash CPAs-Theme Colors">
      <a:dk1>
        <a:srgbClr val="002B64"/>
      </a:dk1>
      <a:lt1>
        <a:srgbClr val="F6F3EF"/>
      </a:lt1>
      <a:dk2>
        <a:srgbClr val="FFC20E"/>
      </a:dk2>
      <a:lt2>
        <a:srgbClr val="E7E6E6"/>
      </a:lt2>
      <a:accent1>
        <a:srgbClr val="002B64"/>
      </a:accent1>
      <a:accent2>
        <a:srgbClr val="FFC20E"/>
      </a:accent2>
      <a:accent3>
        <a:srgbClr val="F6F3EF"/>
      </a:accent3>
      <a:accent4>
        <a:srgbClr val="002B64"/>
      </a:accent4>
      <a:accent5>
        <a:srgbClr val="7F7F7F"/>
      </a:accent5>
      <a:accent6>
        <a:srgbClr val="FFD965"/>
      </a:accent6>
      <a:hlink>
        <a:srgbClr val="002B64"/>
      </a:hlink>
      <a:folHlink>
        <a:srgbClr val="FFC20E"/>
      </a:folHlink>
    </a:clrScheme>
    <a:fontScheme name="Hawkins-System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2021-EXTERNAL.potx" id="{0CF1ED59-04DC-4DA2-9B3C-D27BC913463E}" vid="{65A4DFC7-5FD3-4495-A8F6-ECD941C946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2E2E69BCD17D4AAA0B94542E668E53" ma:contentTypeVersion="1" ma:contentTypeDescription="Create a new document." ma:contentTypeScope="" ma:versionID="d2955eecc6f92e4a9f5e9103f688593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6A953-BF79-478A-8EFD-64E7D4B5D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5DE23E5-78AE-4527-9D1B-5841F3E79010}">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F6C3F3DD-3F80-4D25-9220-61F729FA47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Year End 2021</Template>
  <TotalTime>3801</TotalTime>
  <Words>7214</Words>
  <Application>Microsoft Office PowerPoint</Application>
  <PresentationFormat>Widescreen</PresentationFormat>
  <Paragraphs>649</Paragraphs>
  <Slides>88</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88</vt:i4>
      </vt:variant>
    </vt:vector>
  </HeadingPairs>
  <TitlesOfParts>
    <vt:vector size="100" baseType="lpstr">
      <vt:lpstr>Arial</vt:lpstr>
      <vt:lpstr>Bely Display</vt:lpstr>
      <vt:lpstr>Calibri</vt:lpstr>
      <vt:lpstr>Georgia</vt:lpstr>
      <vt:lpstr>Nexa</vt:lpstr>
      <vt:lpstr>Source Sans Pro</vt:lpstr>
      <vt:lpstr>Termina Black</vt:lpstr>
      <vt:lpstr>Termina Demi</vt:lpstr>
      <vt:lpstr>Verdana</vt:lpstr>
      <vt:lpstr>Wingdings</vt:lpstr>
      <vt:lpstr>PowerPoint Theme-2021</vt:lpstr>
      <vt:lpstr>PowerPoint Theme-2021</vt:lpstr>
      <vt:lpstr>Payroll Benefits and Year End Reminders for 2023 and Changes for 2024</vt:lpstr>
      <vt:lpstr>PowerPoint Presentation</vt:lpstr>
      <vt:lpstr>Topics</vt:lpstr>
      <vt:lpstr>Changes</vt:lpstr>
      <vt:lpstr>2023-2024 Changes</vt:lpstr>
      <vt:lpstr>PowerPoint Presentation</vt:lpstr>
      <vt:lpstr>2021 Form W-4 Employee’s Withholding Certificate</vt:lpstr>
      <vt:lpstr>Key Tax Fact Sheet 2023 </vt:lpstr>
      <vt:lpstr>Key Tax Fact Sheet 2023</vt:lpstr>
      <vt:lpstr>Required Employment Posters</vt:lpstr>
      <vt:lpstr>W-2 Information</vt:lpstr>
      <vt:lpstr>W-2’s</vt:lpstr>
      <vt:lpstr>2023 Form W-2</vt:lpstr>
      <vt:lpstr>Taxable Wages – Federal</vt:lpstr>
      <vt:lpstr>Taxable Wages – Social Security</vt:lpstr>
      <vt:lpstr>Taxable Wages - Medicare</vt:lpstr>
      <vt:lpstr>Form W-2, Box 12 Codes</vt:lpstr>
      <vt:lpstr>Supplemental Wages</vt:lpstr>
      <vt:lpstr>Federal Withholding on Supplemental Wages</vt:lpstr>
      <vt:lpstr>Minnesota Withholding on Supplemental Wages</vt:lpstr>
      <vt:lpstr>Wisconsin Withholdings on Supplemental Wages</vt:lpstr>
      <vt:lpstr>401(k), 403(b), Simple IRAs</vt:lpstr>
      <vt:lpstr>Form W-2, Box 13 Retirement Plan</vt:lpstr>
      <vt:lpstr>Box 12 Codes for Retirement Plans</vt:lpstr>
      <vt:lpstr>Reconciliation Spreadsheet</vt:lpstr>
      <vt:lpstr>Qualified Sick and Family Leave Wages</vt:lpstr>
      <vt:lpstr>Pre-Tax Benefits</vt:lpstr>
      <vt:lpstr>Tax-Favored Health Plans </vt:lpstr>
      <vt:lpstr>PowerPoint Presentation</vt:lpstr>
      <vt:lpstr>PowerPoint Presentation</vt:lpstr>
      <vt:lpstr>PowerPoint Presentation</vt:lpstr>
      <vt:lpstr>PowerPoint Presentation</vt:lpstr>
      <vt:lpstr>Health Insurance Premiums on 2% Shareholders</vt:lpstr>
      <vt:lpstr>Third Party Sick Pay</vt:lpstr>
      <vt:lpstr>PowerPoint Presentation</vt:lpstr>
      <vt:lpstr>Fringe Benefits</vt:lpstr>
      <vt:lpstr>Fringe Benefits – Publication 15-B</vt:lpstr>
      <vt:lpstr>Fringe Benefits</vt:lpstr>
      <vt:lpstr>Employer Provided Vehicles</vt:lpstr>
      <vt:lpstr>- Valuation Methods</vt:lpstr>
      <vt:lpstr>- General Valuation Rule</vt:lpstr>
      <vt:lpstr>- Commuting Rule</vt:lpstr>
      <vt:lpstr>- Cents per Mile</vt:lpstr>
      <vt:lpstr>- Cents per Mile (continued)</vt:lpstr>
      <vt:lpstr>- Annual Lease Valuation</vt:lpstr>
      <vt:lpstr>- Annual Lease Valuation (continued)</vt:lpstr>
      <vt:lpstr>IRS Annual Lease Value Table</vt:lpstr>
      <vt:lpstr>Example of Personal Use of Auto Calculation</vt:lpstr>
      <vt:lpstr>Group Term Life Insurance</vt:lpstr>
      <vt:lpstr>Group Term Life Insurance (continued)</vt:lpstr>
      <vt:lpstr>Group Term Life Insurance (continued)</vt:lpstr>
      <vt:lpstr>Group Term Life Table</vt:lpstr>
      <vt:lpstr>Group Term Life Calculation</vt:lpstr>
      <vt:lpstr>Moving Expenses</vt:lpstr>
      <vt:lpstr>Education Assistance</vt:lpstr>
      <vt:lpstr>Business Travel, Meals &amp; Entertainment, Gifts, Transportation</vt:lpstr>
      <vt:lpstr>Business Travel</vt:lpstr>
      <vt:lpstr>Loans to Employees</vt:lpstr>
      <vt:lpstr>Prizes and Awards</vt:lpstr>
      <vt:lpstr>Back Pay and Legal Awards</vt:lpstr>
      <vt:lpstr>Jury Duty Pay</vt:lpstr>
      <vt:lpstr>Tips</vt:lpstr>
      <vt:lpstr>Gift Cards</vt:lpstr>
      <vt:lpstr>Adding Fringe Benefits to Pay</vt:lpstr>
      <vt:lpstr>De Minimis Fringe Benefits</vt:lpstr>
      <vt:lpstr>Examples of De Minimis Fringe Benefits</vt:lpstr>
      <vt:lpstr>Independent Contractors</vt:lpstr>
      <vt:lpstr>Employee vs. Independent Contractor</vt:lpstr>
      <vt:lpstr>Federal Tests – Independent Contractors</vt:lpstr>
      <vt:lpstr>WI and MN – Nine Requirements Test – Independent Contractor</vt:lpstr>
      <vt:lpstr>Independent Contractor</vt:lpstr>
      <vt:lpstr>Form W-9</vt:lpstr>
      <vt:lpstr>Relief Provisions  Section 530 is a relief provision that terminates a taxpayer’s employment tax liability with respect to an individual not treated as an employee if three statutory requirements are met: 1) reporting consistency; 2) substantive consistency; and 3) reasonable basis. </vt:lpstr>
      <vt:lpstr>Form 1099-MISC, Miscellaneous</vt:lpstr>
      <vt:lpstr>Form 1099-MISC, Miscellaneous</vt:lpstr>
      <vt:lpstr>PowerPoint Presentation</vt:lpstr>
      <vt:lpstr>Form 1099-NEC, Nonemployee Compensation</vt:lpstr>
      <vt:lpstr>PowerPoint Presentation</vt:lpstr>
      <vt:lpstr>Affordable Care Act</vt:lpstr>
      <vt:lpstr>Affordable Care Act</vt:lpstr>
      <vt:lpstr>Reporting Requirements</vt:lpstr>
      <vt:lpstr>Minnesota Paid Sick &amp; Safe Leave </vt:lpstr>
      <vt:lpstr>Minnesota Paid Sick &amp; Safe Leave</vt:lpstr>
      <vt:lpstr>2026 Minnesota Paid Family and Medical Leave Law</vt:lpstr>
      <vt:lpstr>Miscellaneous</vt:lpstr>
      <vt:lpstr>Check List to Processing First Payroll in 2024</vt:lpstr>
      <vt:lpstr>Recordkeeping</vt:lpstr>
      <vt:lpstr>PowerPoint Presentation</vt:lpstr>
    </vt:vector>
  </TitlesOfParts>
  <Company>IVDesk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Benefits and  Year End Reminders for 2020  and Changes for 2021</dc:title>
  <dc:creator>Debbie Denny</dc:creator>
  <cp:lastModifiedBy>Corenne Gutierrez</cp:lastModifiedBy>
  <cp:revision>161</cp:revision>
  <cp:lastPrinted>2023-11-16T19:33:07Z</cp:lastPrinted>
  <dcterms:created xsi:type="dcterms:W3CDTF">2021-11-22T16:16:03Z</dcterms:created>
  <dcterms:modified xsi:type="dcterms:W3CDTF">2023-12-07T19:18:13Z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0x010100282E2E69BCD17D4AAA0B94542E668E53</vt:lpwstr>
  </property>
</Properties>
</file>